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277" r:id="rId16"/>
    <p:sldId id="297" r:id="rId17"/>
    <p:sldId id="296" r:id="rId18"/>
    <p:sldId id="280" r:id="rId19"/>
    <p:sldId id="279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00FF"/>
    <a:srgbClr val="00FF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84814-9FD9-499A-B2DF-096CD855D45B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7FA92-C530-4148-BCDE-59C33F3A6F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4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ypo.cz/wp-content/uploads/2013/11/Ta_nase_cestina_cesk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eskefonty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224136"/>
          </a:xfrm>
        </p:spPr>
        <p:txBody>
          <a:bodyPr/>
          <a:lstStyle/>
          <a:p>
            <a:r>
              <a:rPr lang="cs-CZ" b="1" dirty="0">
                <a:latin typeface="Trebuchet MS" panose="020B0603020202020204" pitchFamily="34" charset="0"/>
              </a:rPr>
              <a:t>Multimediální systémy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3608" y="2852936"/>
            <a:ext cx="6400800" cy="648072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05 </a:t>
            </a: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</a:rPr>
              <a:t>– Text, typografie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5759979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Michal Kačmařík			</a:t>
            </a:r>
            <a:r>
              <a:rPr lang="cs-CZ" dirty="0" smtClean="0"/>
              <a:t>Katedra </a:t>
            </a:r>
            <a:r>
              <a:rPr lang="cs-CZ" dirty="0"/>
              <a:t>geoinformatiky, VŠB-TUO</a:t>
            </a:r>
          </a:p>
        </p:txBody>
      </p:sp>
    </p:spTree>
    <p:extLst>
      <p:ext uri="{BB962C8B-B14F-4D97-AF65-F5344CB8AC3E}">
        <p14:creationId xmlns:p14="http://schemas.microsoft.com/office/powerpoint/2010/main" val="1206748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Kódování znaků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4056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sz="2400" dirty="0"/>
              <a:t>Každému znaku je přidělen jeho číselný kód</a:t>
            </a:r>
          </a:p>
          <a:p>
            <a:pPr>
              <a:spcAft>
                <a:spcPts val="600"/>
              </a:spcAft>
            </a:pPr>
            <a:r>
              <a:rPr lang="cs-CZ" sz="2400" dirty="0"/>
              <a:t>V historii jen znaky anglické abecedy (stačila tabulka o 128 či 256 znacích)</a:t>
            </a:r>
          </a:p>
          <a:p>
            <a:pPr>
              <a:spcAft>
                <a:spcPts val="600"/>
              </a:spcAft>
            </a:pPr>
            <a:r>
              <a:rPr lang="cs-CZ" sz="2400" dirty="0"/>
              <a:t>Postupně přibývala potřeba pro národní znaky a tudíž i nároky na velikost tabulky s kódy – pro každý region existovala samostatná znaková sada, což v globálu způsobovalo problémy</a:t>
            </a:r>
          </a:p>
          <a:p>
            <a:pPr>
              <a:spcAft>
                <a:spcPts val="600"/>
              </a:spcAft>
            </a:pPr>
            <a:r>
              <a:rPr lang="cs-CZ" sz="2400" dirty="0"/>
              <a:t>Standard </a:t>
            </a:r>
            <a:r>
              <a:rPr lang="cs-CZ" sz="2400" dirty="0" err="1"/>
              <a:t>Unicode</a:t>
            </a:r>
            <a:r>
              <a:rPr lang="cs-CZ" sz="2400" dirty="0"/>
              <a:t> zavedl jednotné kódování nezávislé na OS, aplikacích či nastavení jazyka</a:t>
            </a:r>
          </a:p>
          <a:p>
            <a:pPr>
              <a:spcAft>
                <a:spcPts val="600"/>
              </a:spcAft>
            </a:pPr>
            <a:r>
              <a:rPr lang="cs-CZ" sz="2400" dirty="0" err="1"/>
              <a:t>Unicode</a:t>
            </a:r>
            <a:r>
              <a:rPr lang="cs-CZ" sz="2400" dirty="0"/>
              <a:t> obsahuje všechny národní znaky (aktuálně cca 110 000 znaků)</a:t>
            </a:r>
          </a:p>
          <a:p>
            <a:pPr>
              <a:spcAft>
                <a:spcPts val="600"/>
              </a:spcAft>
            </a:pPr>
            <a:r>
              <a:rPr lang="cs-CZ" sz="2400" dirty="0" err="1"/>
              <a:t>Unicode</a:t>
            </a:r>
            <a:r>
              <a:rPr lang="cs-CZ" sz="2400" dirty="0"/>
              <a:t> je znakovou sadou pro HTML od verze 4.0 a pro všechny XML dokumenty (výchozí kódování = UTF-8)</a:t>
            </a:r>
          </a:p>
          <a:p>
            <a:pPr>
              <a:spcAft>
                <a:spcPts val="6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8540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 err="1">
                <a:latin typeface="Trebuchet MS" panose="020B0603020202020204" pitchFamily="34" charset="0"/>
              </a:rPr>
              <a:t>Unicode</a:t>
            </a:r>
            <a:endParaRPr lang="cs-CZ" sz="4000" dirty="0">
              <a:latin typeface="Trebuchet MS" panose="020B0603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/>
              <a:t>UTF-32</a:t>
            </a:r>
            <a:r>
              <a:rPr lang="cs-CZ" sz="2400" dirty="0"/>
              <a:t> =&gt; každý znak reprezentován přímo 32bitovým číslem (4 byte), jednoduché, ale vysoké nároky na paměť</a:t>
            </a:r>
          </a:p>
          <a:p>
            <a:pPr>
              <a:spcAft>
                <a:spcPts val="1200"/>
              </a:spcAft>
            </a:pPr>
            <a:r>
              <a:rPr lang="cs-CZ" sz="2400" b="1" dirty="0"/>
              <a:t>UTF-16</a:t>
            </a:r>
            <a:r>
              <a:rPr lang="cs-CZ" sz="2400" dirty="0"/>
              <a:t> =&gt; znaky běžně používaných abeced (BMP) se kódují 16bitovým číslem (1 byte), málo používané znaky dvěma 16bitovými čísly</a:t>
            </a:r>
          </a:p>
          <a:p>
            <a:pPr>
              <a:spcAft>
                <a:spcPts val="1200"/>
              </a:spcAft>
            </a:pPr>
            <a:r>
              <a:rPr lang="cs-CZ" sz="2400" b="1" dirty="0"/>
              <a:t>UTF-8</a:t>
            </a:r>
            <a:r>
              <a:rPr lang="cs-CZ" sz="2400" dirty="0"/>
              <a:t> =&gt; znaky se kódují různě dlouho sekvencí bytů; znaky ASCII = 1 byte (zpětná </a:t>
            </a:r>
            <a:r>
              <a:rPr lang="cs-CZ" sz="2400" dirty="0" err="1"/>
              <a:t>kompabilita</a:t>
            </a:r>
            <a:r>
              <a:rPr lang="cs-CZ" sz="2400" dirty="0"/>
              <a:t>), znaky české diakritiky = 2 byte, …; prostorově úsporné kódování – hlavně pro texty psané latinkou s nevelkým počtem znaků s diakritikou</a:t>
            </a:r>
          </a:p>
          <a:p>
            <a:pPr>
              <a:spcAft>
                <a:spcPts val="1200"/>
              </a:spcAft>
            </a:pPr>
            <a:r>
              <a:rPr lang="cs-CZ" sz="2400" dirty="0"/>
              <a:t>UCS2 =&gt; původní způsob zápisu</a:t>
            </a:r>
          </a:p>
        </p:txBody>
      </p:sp>
    </p:spTree>
    <p:extLst>
      <p:ext uri="{BB962C8B-B14F-4D97-AF65-F5344CB8AC3E}">
        <p14:creationId xmlns:p14="http://schemas.microsoft.com/office/powerpoint/2010/main" val="126761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ASCII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21602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600" dirty="0"/>
              <a:t>Kódová tabulka definující znaky anglické abecedy + další znaky</a:t>
            </a:r>
          </a:p>
          <a:p>
            <a:pPr>
              <a:spcAft>
                <a:spcPts val="600"/>
              </a:spcAft>
            </a:pPr>
            <a:r>
              <a:rPr lang="cs-CZ" sz="2600" dirty="0"/>
              <a:t>Dle původní definice 7bitů (128 znaků)</a:t>
            </a:r>
          </a:p>
          <a:p>
            <a:pPr>
              <a:spcAft>
                <a:spcPts val="600"/>
              </a:spcAft>
            </a:pPr>
            <a:r>
              <a:rPr lang="cs-CZ" sz="2600" dirty="0"/>
              <a:t>Rozšířen na 8 bitů (256 znaků)</a:t>
            </a:r>
          </a:p>
        </p:txBody>
      </p:sp>
      <p:pic>
        <p:nvPicPr>
          <p:cNvPr id="3074" name="Picture 2" descr="http://upload.wikimedia.org/wikipedia/commons/thumb/4/4f/ASCII_Code_Chart.svg/830px-ASCII_Code_Char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008"/>
            <a:ext cx="7307737" cy="288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995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66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Osmibitová kódování češtiny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1602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600" dirty="0"/>
              <a:t>Windows-1250 – používaný ve Windows</a:t>
            </a:r>
          </a:p>
          <a:p>
            <a:pPr>
              <a:spcAft>
                <a:spcPts val="600"/>
              </a:spcAft>
            </a:pPr>
            <a:r>
              <a:rPr lang="cs-CZ" sz="2600" dirty="0"/>
              <a:t>ISO 8859-2</a:t>
            </a:r>
          </a:p>
          <a:p>
            <a:pPr>
              <a:spcAft>
                <a:spcPts val="600"/>
              </a:spcAft>
            </a:pPr>
            <a:r>
              <a:rPr lang="cs-CZ" sz="2600" dirty="0"/>
              <a:t>CP852 (Latin2) – v DOS</a:t>
            </a:r>
          </a:p>
        </p:txBody>
      </p:sp>
    </p:spTree>
    <p:extLst>
      <p:ext uri="{BB962C8B-B14F-4D97-AF65-F5344CB8AC3E}">
        <p14:creationId xmlns:p14="http://schemas.microsoft.com/office/powerpoint/2010/main" val="1171945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Pravidla psaní textu</a:t>
            </a:r>
          </a:p>
        </p:txBody>
      </p:sp>
    </p:spTree>
    <p:extLst>
      <p:ext uri="{BB962C8B-B14F-4D97-AF65-F5344CB8AC3E}">
        <p14:creationId xmlns:p14="http://schemas.microsoft.com/office/powerpoint/2010/main" val="3726098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66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Jak jste na tom? 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sz="2800" dirty="0"/>
              <a:t>Já, ty a on. My ne! Řekni: proč?</a:t>
            </a:r>
          </a:p>
          <a:p>
            <a:r>
              <a:rPr lang="cs-CZ" sz="2800" dirty="0"/>
              <a:t>Nemám( a neměl jsem ). 	x	Nemám (a neměl jsem).</a:t>
            </a:r>
          </a:p>
          <a:p>
            <a:r>
              <a:rPr lang="cs-CZ" sz="2800" dirty="0"/>
              <a:t>20.10.2014 16:30	x	20. 10. 2014 16.30</a:t>
            </a:r>
          </a:p>
          <a:p>
            <a:r>
              <a:rPr lang="cs-CZ" sz="2800" dirty="0"/>
              <a:t>Jeho rychlost byla 10 m/s (tzn. 36 km/h)</a:t>
            </a:r>
          </a:p>
          <a:p>
            <a:r>
              <a:rPr lang="nl-NL" sz="2800" dirty="0"/>
              <a:t>Kosmas, spol. s</a:t>
            </a:r>
            <a:r>
              <a:rPr lang="cs-CZ" sz="2800" dirty="0"/>
              <a:t> </a:t>
            </a:r>
            <a:r>
              <a:rPr lang="nl-NL" sz="2800" dirty="0"/>
              <a:t>r.o.,</a:t>
            </a:r>
            <a:r>
              <a:rPr lang="cs-CZ" sz="2800" dirty="0"/>
              <a:t> </a:t>
            </a:r>
            <a:r>
              <a:rPr lang="nl-NL" sz="2800" dirty="0"/>
              <a:t>tel.: 214 254 255</a:t>
            </a:r>
            <a:endParaRPr lang="cs-CZ" sz="2800" dirty="0"/>
          </a:p>
          <a:p>
            <a:r>
              <a:rPr lang="cs-CZ" sz="2800" dirty="0"/>
              <a:t>pí RNDr. Michaela Vavříková, Ph.D. je majitelem spol. </a:t>
            </a:r>
            <a:r>
              <a:rPr lang="cs-CZ" sz="2800" dirty="0" err="1"/>
              <a:t>Vavro</a:t>
            </a:r>
            <a:r>
              <a:rPr lang="cs-CZ" sz="2800" dirty="0"/>
              <a:t> v.o.s.</a:t>
            </a:r>
          </a:p>
          <a:p>
            <a:r>
              <a:rPr lang="cs-CZ" sz="2800" dirty="0"/>
              <a:t>Utkání skončilo 5:1</a:t>
            </a:r>
          </a:p>
          <a:p>
            <a:pPr marL="342900" lvl="2" indent="-342900"/>
            <a:r>
              <a:rPr lang="cs-CZ" sz="2600" dirty="0"/>
              <a:t>10 + 5 = 15 Kč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22508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66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Jak jste na tom? II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sz="2800" dirty="0"/>
              <a:t>6m tyč	</a:t>
            </a:r>
            <a:r>
              <a:rPr lang="cs-CZ" sz="2800"/>
              <a:t>x 	6 m </a:t>
            </a:r>
            <a:r>
              <a:rPr lang="cs-CZ" sz="2800" dirty="0"/>
              <a:t>tyč</a:t>
            </a:r>
          </a:p>
          <a:p>
            <a:pPr marL="342900" lvl="2" indent="-342900"/>
            <a:r>
              <a:rPr lang="cs-CZ" sz="2600" dirty="0"/>
              <a:t>– 20 ° C</a:t>
            </a:r>
          </a:p>
          <a:p>
            <a:pPr marL="342900" lvl="2" indent="-342900"/>
            <a:r>
              <a:rPr lang="es-ES" sz="2800" dirty="0"/>
              <a:t>ve Vašem článku máte chyby</a:t>
            </a:r>
            <a:endParaRPr lang="cs-CZ" sz="2800" dirty="0"/>
          </a:p>
          <a:p>
            <a:pPr marL="342900" lvl="2" indent="-342900"/>
            <a:r>
              <a:rPr lang="cs-CZ" sz="2800" dirty="0"/>
              <a:t>Je to tvé dítě. Starej se o něj!</a:t>
            </a:r>
          </a:p>
          <a:p>
            <a:pPr marL="342900" lvl="2" indent="-342900"/>
            <a:r>
              <a:rPr lang="cs-CZ" sz="2800" dirty="0"/>
              <a:t>Pí=3. 14159</a:t>
            </a:r>
          </a:p>
          <a:p>
            <a:pPr marL="342900" lvl="2" indent="-342900"/>
            <a:r>
              <a:rPr lang="cs-CZ" sz="2800" dirty="0"/>
              <a:t>instalatér těsnící potrubí zničil těsnicí kroužek</a:t>
            </a:r>
          </a:p>
          <a:p>
            <a:pPr marL="342900" lvl="2" indent="-342900"/>
            <a:r>
              <a:rPr lang="cs-CZ" sz="2800" dirty="0" err="1"/>
              <a:t>Vyjímka</a:t>
            </a:r>
            <a:endParaRPr lang="cs-CZ" sz="2800" dirty="0"/>
          </a:p>
          <a:p>
            <a:pPr marL="342900" lvl="2" indent="-342900"/>
            <a:r>
              <a:rPr lang="cs-CZ" sz="2800" dirty="0" err="1"/>
              <a:t>Tlouštka</a:t>
            </a:r>
            <a:endParaRPr lang="cs-CZ" sz="2800" dirty="0"/>
          </a:p>
          <a:p>
            <a:pPr marL="342900" lvl="2" indent="-342900"/>
            <a:r>
              <a:rPr lang="cs-CZ" sz="2800" dirty="0"/>
              <a:t>Potencionální</a:t>
            </a:r>
          </a:p>
          <a:p>
            <a:pPr marL="342900" lvl="2" indent="-342900"/>
            <a:endParaRPr lang="cs-CZ" sz="2800" dirty="0"/>
          </a:p>
          <a:p>
            <a:pPr marL="342900" lvl="2" indent="-342900"/>
            <a:endParaRPr lang="cs-CZ" sz="2800" dirty="0"/>
          </a:p>
          <a:p>
            <a:pPr marL="342900" lvl="2" indent="-342900"/>
            <a:endParaRPr lang="cs-CZ" sz="2800" dirty="0"/>
          </a:p>
          <a:p>
            <a:pPr marL="342900" lvl="2" indent="-342900"/>
            <a:endParaRPr lang="cs-CZ" sz="2800" dirty="0"/>
          </a:p>
          <a:p>
            <a:pPr marL="342900" lvl="2" indent="-342900"/>
            <a:endParaRPr lang="cs-CZ" sz="26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6017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66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Interpunkční znaménka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085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3000" b="1" dirty="0"/>
              <a:t>Tečka, otazník, vykřičník, čárka, středník, dvojtečka</a:t>
            </a:r>
          </a:p>
          <a:p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Píší se těsně za slovo a následuje mezera:</a:t>
            </a:r>
          </a:p>
          <a:p>
            <a:pPr marL="0" indent="0" algn="ctr">
              <a:buNone/>
            </a:pPr>
            <a:r>
              <a:rPr lang="cs-CZ" sz="2400" i="1" dirty="0"/>
              <a:t>chybějící mezera za </a:t>
            </a:r>
            <a:r>
              <a:rPr lang="cs-CZ" sz="2400" i="1" dirty="0" err="1"/>
              <a:t>tečko</a:t>
            </a:r>
            <a:r>
              <a:rPr lang="cs-CZ" sz="2400" b="1" i="1" dirty="0" err="1">
                <a:solidFill>
                  <a:srgbClr val="0000FF"/>
                </a:solidFill>
              </a:rPr>
              <a:t>u.M</a:t>
            </a:r>
            <a:r>
              <a:rPr lang="cs-CZ" sz="2400" i="1" dirty="0" err="1"/>
              <a:t>ezi</a:t>
            </a:r>
            <a:r>
              <a:rPr lang="cs-CZ" sz="2400" i="1" dirty="0"/>
              <a:t> větami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cs-CZ" sz="2400" i="1" dirty="0"/>
              <a:t>chybějící </a:t>
            </a:r>
            <a:r>
              <a:rPr lang="cs-CZ" sz="2400" i="1" dirty="0" err="1"/>
              <a:t>mezer</a:t>
            </a:r>
            <a:r>
              <a:rPr lang="cs-CZ" sz="2400" b="1" i="1" dirty="0" err="1">
                <a:solidFill>
                  <a:srgbClr val="0000FF"/>
                </a:solidFill>
              </a:rPr>
              <a:t>a,z</a:t>
            </a:r>
            <a:r>
              <a:rPr lang="cs-CZ" sz="2400" i="1" dirty="0" err="1"/>
              <a:t>a</a:t>
            </a:r>
            <a:r>
              <a:rPr lang="cs-CZ" sz="2400" i="1" dirty="0"/>
              <a:t> čárkou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2"/>
            </a:pPr>
            <a:r>
              <a:rPr lang="cs-CZ" sz="2800" dirty="0"/>
              <a:t>Následuje-li více interpunkčních znamének za sebou, patří mezera za poslední z nich:</a:t>
            </a:r>
            <a:br>
              <a:rPr lang="cs-CZ" sz="2800" dirty="0"/>
            </a:br>
            <a:r>
              <a:rPr lang="cs-CZ" sz="2800" i="1" dirty="0"/>
              <a:t>Kosmas, spol. s r. o., tel.: 214 254 255</a:t>
            </a:r>
            <a:r>
              <a:rPr lang="cs-CZ" sz="2800" dirty="0"/>
              <a:t> 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800" dirty="0"/>
              <a:t>Tečka za zkratkou na konci věty má zároveň platnost tečky za větou:</a:t>
            </a:r>
            <a:br>
              <a:rPr lang="cs-CZ" sz="2800" dirty="0"/>
            </a:br>
            <a:r>
              <a:rPr lang="cs-CZ" sz="2800" i="1" dirty="0"/>
              <a:t>Inzertní rubriky se týkají výměny bytů, nabídky služeb apod.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8562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66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Interpunkční znaménka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/>
              <a:t>Závorky a uvozovky </a:t>
            </a:r>
          </a:p>
          <a:p>
            <a:pPr marL="514350" indent="-514350">
              <a:buFont typeface="+mj-lt"/>
              <a:buAutoNum type="arabicPeriod"/>
            </a:pPr>
            <a:endParaRPr lang="cs-CZ" sz="16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Píší se těsně kolem textu, který uzavírají nebo uvozují a vně jsou mezery:</a:t>
            </a:r>
          </a:p>
          <a:p>
            <a:pPr marL="0" indent="0" algn="ctr">
              <a:buNone/>
            </a:pPr>
            <a:r>
              <a:rPr lang="cs-CZ" sz="2000" i="1" dirty="0"/>
              <a:t>(mezera za závorkou a před závorkou NE)</a:t>
            </a:r>
          </a:p>
          <a:p>
            <a:pPr marL="0" indent="0" algn="ctr">
              <a:buNone/>
            </a:pPr>
            <a:endParaRPr lang="cs-CZ" sz="2000" i="1" dirty="0"/>
          </a:p>
          <a:p>
            <a:pPr marL="0" indent="0" algn="ctr">
              <a:buNone/>
            </a:pPr>
            <a:endParaRPr lang="cs-CZ" sz="2000" i="1" dirty="0"/>
          </a:p>
          <a:p>
            <a:pPr marL="0" indent="0" algn="ctr">
              <a:buNone/>
            </a:pPr>
            <a:r>
              <a:rPr lang="cs-CZ" sz="2800" b="1" dirty="0"/>
              <a:t>Lomítka</a:t>
            </a:r>
          </a:p>
          <a:p>
            <a:pPr marL="514350" indent="-514350">
              <a:buFont typeface="+mj-lt"/>
              <a:buAutoNum type="arabicPeriod"/>
            </a:pPr>
            <a:endParaRPr lang="cs-CZ" sz="1800" dirty="0"/>
          </a:p>
          <a:p>
            <a:pPr marL="514350" indent="-514350">
              <a:buFont typeface="+mj-lt"/>
              <a:buAutoNum type="arabicPeriod"/>
            </a:pPr>
            <a:r>
              <a:rPr lang="cs-CZ" sz="2600" dirty="0"/>
              <a:t>Při použití jako dělící znaménko (</a:t>
            </a:r>
            <a:r>
              <a:rPr lang="cs-CZ" sz="2600" i="1" dirty="0"/>
              <a:t>km/h</a:t>
            </a:r>
            <a:r>
              <a:rPr lang="cs-CZ" sz="2600" dirty="0"/>
              <a:t>) – bez mezer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/>
              <a:t>Vyjadřuje-li alternativu (</a:t>
            </a:r>
            <a:r>
              <a:rPr lang="cs-CZ" sz="2600" i="1" dirty="0"/>
              <a:t>v/na stole</a:t>
            </a:r>
            <a:r>
              <a:rPr lang="cs-CZ" sz="2600" dirty="0"/>
              <a:t>) – bez mezer</a:t>
            </a:r>
          </a:p>
        </p:txBody>
      </p:sp>
    </p:spTree>
    <p:extLst>
      <p:ext uri="{BB962C8B-B14F-4D97-AF65-F5344CB8AC3E}">
        <p14:creationId xmlns:p14="http://schemas.microsoft.com/office/powerpoint/2010/main" val="3593492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66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Interpunkční znaménka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3300" b="1" dirty="0"/>
              <a:t>Tři tečky</a:t>
            </a:r>
          </a:p>
          <a:p>
            <a:pPr marL="514350" indent="-514350">
              <a:buFont typeface="+mj-lt"/>
              <a:buAutoNum type="arabicPeriod"/>
            </a:pPr>
            <a:endParaRPr lang="cs-CZ" sz="1800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Pokud nahrazují vynechaná slova (před nebo po), oddělují se mezerou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Pokud naznačují zámlku, připojují se k textu bez mezery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Pokud za nimi následuje jiné interpunkční znaménko, mezera je až za ním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Jsou-li tři tečky na konci věty, tečka za větou se nepíše</a:t>
            </a:r>
            <a:br>
              <a:rPr lang="cs-CZ" sz="2800" dirty="0"/>
            </a:br>
            <a:endParaRPr lang="cs-CZ" sz="2800" dirty="0"/>
          </a:p>
          <a:p>
            <a:pPr marL="0" indent="0">
              <a:buNone/>
            </a:pPr>
            <a:r>
              <a:rPr lang="cs-CZ" sz="2800" b="1" dirty="0"/>
              <a:t>Příklad:</a:t>
            </a:r>
          </a:p>
          <a:p>
            <a:pPr marL="0" indent="0">
              <a:buNone/>
            </a:pPr>
            <a:r>
              <a:rPr lang="cs-CZ" sz="2800" i="1" dirty="0"/>
              <a:t>Bylo to takové krásné odpoledne...</a:t>
            </a:r>
          </a:p>
          <a:p>
            <a:pPr marL="0" indent="0">
              <a:buNone/>
            </a:pPr>
            <a:r>
              <a:rPr lang="cs-CZ" sz="2800" i="1" dirty="0"/>
              <a:t>Člověk má pět smyslů: zrak, sluch, ...</a:t>
            </a:r>
          </a:p>
          <a:p>
            <a:pPr marL="0" indent="0">
              <a:buNone/>
            </a:pPr>
            <a:r>
              <a:rPr lang="cs-CZ" sz="2800" i="1" dirty="0"/>
              <a:t>Doplň scházející slovo: jedna, dvě, ..., čtyři, pět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330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Osnova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/>
          </a:bodyPr>
          <a:lstStyle/>
          <a:p>
            <a:r>
              <a:rPr lang="cs-CZ" sz="2800" dirty="0"/>
              <a:t>Typografie</a:t>
            </a:r>
          </a:p>
          <a:p>
            <a:r>
              <a:rPr lang="cs-CZ" sz="2800" dirty="0"/>
              <a:t>Písmo</a:t>
            </a:r>
          </a:p>
          <a:p>
            <a:r>
              <a:rPr lang="cs-CZ" sz="2800" dirty="0"/>
              <a:t>Fonty</a:t>
            </a:r>
          </a:p>
          <a:p>
            <a:r>
              <a:rPr lang="cs-CZ" sz="2800" dirty="0"/>
              <a:t>Kódování znaků</a:t>
            </a:r>
          </a:p>
          <a:p>
            <a:r>
              <a:rPr lang="cs-CZ" sz="2800" dirty="0"/>
              <a:t>Pravidla psaní textu</a:t>
            </a:r>
          </a:p>
        </p:txBody>
      </p:sp>
    </p:spTree>
    <p:extLst>
      <p:ext uri="{BB962C8B-B14F-4D97-AF65-F5344CB8AC3E}">
        <p14:creationId xmlns:p14="http://schemas.microsoft.com/office/powerpoint/2010/main" val="182243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66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Interpunkční znaménka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Spojovník a pomlčka</a:t>
            </a:r>
          </a:p>
          <a:p>
            <a:pPr marL="514350" indent="-514350">
              <a:buFont typeface="+mj-lt"/>
              <a:buAutoNum type="arabicPeriod"/>
            </a:pPr>
            <a:endParaRPr lang="cs-CZ" sz="1800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cs-CZ" sz="2900" b="1" dirty="0"/>
              <a:t>!!! POZOR !!! Pomlčka ( – ) není spojovník ( - 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99548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8660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Interpunkční znaménka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4500" b="1" dirty="0"/>
              <a:t>Pomlčka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900" dirty="0"/>
              <a:t>Pomlčka se píše tak, že před ní i za ní je mezera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900" dirty="0"/>
              <a:t>Pokud však pomlčka nahrazuje výrazy: a, až, od do, versus/proti, píše se bez mezer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900" dirty="0"/>
              <a:t>Pomlčka se nesmí ve formátovaném textu oddělit od vsunutého textu, proto se za počáteční pomlčku a za koncovou pomlčku vkládá </a:t>
            </a:r>
            <a:r>
              <a:rPr lang="cs-CZ" sz="2900" b="1" dirty="0"/>
              <a:t>pevná mezera</a:t>
            </a:r>
            <a:endParaRPr lang="cs-CZ" sz="2900" dirty="0"/>
          </a:p>
          <a:p>
            <a:pPr marL="457200" indent="-457200">
              <a:buFont typeface="+mj-lt"/>
              <a:buAutoNum type="arabicPeriod"/>
            </a:pPr>
            <a:endParaRPr lang="cs-CZ" sz="2800" dirty="0"/>
          </a:p>
          <a:p>
            <a:pPr marL="0" indent="0">
              <a:buNone/>
            </a:pPr>
            <a:r>
              <a:rPr lang="cs-CZ" sz="2000" b="1" dirty="0"/>
              <a:t>Příklady: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300" i="1" dirty="0"/>
              <a:t>Kniha – přítel člověka</a:t>
            </a:r>
          </a:p>
          <a:p>
            <a:pPr marL="0" indent="0">
              <a:buNone/>
            </a:pPr>
            <a:r>
              <a:rPr lang="cs-CZ" sz="2300" i="1" dirty="0"/>
              <a:t>Hory a oceán – to jsou dva živly.</a:t>
            </a:r>
          </a:p>
          <a:p>
            <a:pPr marL="0" indent="0">
              <a:buNone/>
            </a:pPr>
            <a:r>
              <a:rPr lang="cs-CZ" sz="2300" i="1" dirty="0"/>
              <a:t>No, ujde to s nimi; někdy ovšem – ale co dělat, vždyť jsme taky lepší nebyli.</a:t>
            </a:r>
          </a:p>
          <a:p>
            <a:pPr marL="0" indent="0">
              <a:buNone/>
            </a:pPr>
            <a:r>
              <a:rPr lang="cs-CZ" sz="2300" i="1" dirty="0"/>
              <a:t>Kolem skalnatých strání vrchů se prodírá bublající potok – </a:t>
            </a:r>
            <a:r>
              <a:rPr lang="cs-CZ" sz="2300" i="1" dirty="0" err="1"/>
              <a:t>Kačák</a:t>
            </a:r>
            <a:r>
              <a:rPr lang="cs-CZ" sz="2300" i="1" dirty="0"/>
              <a:t>.</a:t>
            </a:r>
          </a:p>
          <a:p>
            <a:pPr marL="0" indent="0">
              <a:buNone/>
            </a:pPr>
            <a:r>
              <a:rPr lang="cs-CZ" sz="2300" i="1" dirty="0"/>
              <a:t>Slova povzbuzují – příklady táhnou. </a:t>
            </a:r>
          </a:p>
          <a:p>
            <a:pPr marL="0" indent="0">
              <a:buNone/>
            </a:pPr>
            <a:r>
              <a:rPr lang="cs-CZ" sz="2300" i="1" dirty="0"/>
              <a:t>Zápas Sparta – </a:t>
            </a:r>
            <a:r>
              <a:rPr lang="cs-CZ" sz="2300" i="1" dirty="0" err="1"/>
              <a:t>Slávia</a:t>
            </a:r>
            <a:r>
              <a:rPr lang="cs-CZ" sz="2300" i="1" dirty="0"/>
              <a:t> (význam versus – proti)</a:t>
            </a:r>
          </a:p>
          <a:p>
            <a:pPr marL="0" indent="0">
              <a:buNone/>
            </a:pPr>
            <a:r>
              <a:rPr lang="cs-CZ" sz="2300" i="1" dirty="0"/>
              <a:t>Vzdálenost Ostrava – Frýdek-Místek (vzdálenost)</a:t>
            </a:r>
          </a:p>
          <a:p>
            <a:pPr marL="0" indent="0">
              <a:buNone/>
            </a:pPr>
            <a:endParaRPr lang="cs-CZ" sz="2300" i="1" dirty="0"/>
          </a:p>
          <a:p>
            <a:pPr marL="0" indent="0">
              <a:buNone/>
            </a:pPr>
            <a:r>
              <a:rPr lang="cs-CZ" sz="2000" b="1" dirty="0"/>
              <a:t>ALE: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300" i="1" dirty="0"/>
              <a:t>Obchod bude uzavřen 11.–18. června 2000</a:t>
            </a:r>
          </a:p>
          <a:p>
            <a:pPr marL="0" indent="0">
              <a:buNone/>
            </a:pPr>
            <a:r>
              <a:rPr lang="cs-CZ" sz="2300" i="1" dirty="0"/>
              <a:t>Marilyn </a:t>
            </a:r>
            <a:r>
              <a:rPr lang="cs-CZ" sz="2300" i="1" dirty="0" err="1"/>
              <a:t>Monroe</a:t>
            </a:r>
            <a:r>
              <a:rPr lang="cs-CZ" sz="2300" i="1" dirty="0"/>
              <a:t> 1926–1962</a:t>
            </a:r>
          </a:p>
          <a:p>
            <a:pPr marL="0" indent="0">
              <a:buNone/>
            </a:pPr>
            <a:r>
              <a:rPr lang="cs-CZ" sz="2300" i="1" dirty="0"/>
              <a:t>otevřeno 8–20 hodin</a:t>
            </a:r>
          </a:p>
          <a:p>
            <a:pPr marL="0" indent="0">
              <a:buNone/>
            </a:pPr>
            <a:r>
              <a:rPr lang="cs-CZ" sz="2300" i="1" dirty="0"/>
              <a:t>telefon 458 258 521–3</a:t>
            </a:r>
          </a:p>
        </p:txBody>
      </p:sp>
    </p:spTree>
    <p:extLst>
      <p:ext uri="{BB962C8B-B14F-4D97-AF65-F5344CB8AC3E}">
        <p14:creationId xmlns:p14="http://schemas.microsoft.com/office/powerpoint/2010/main" val="2721134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1800" dirty="0"/>
              <a:t>Nepatří mezi interpunkční znaménka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1800" dirty="0"/>
              <a:t>Graficky i funkčně se odlišuje od pomlčky  = v tištěném textu je poněkud kratší než pomlčka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1800" dirty="0"/>
              <a:t>Kolem spojovníku se nepíšou mezery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cs-CZ" sz="1800" dirty="0"/>
              <a:t>Končí-li řádek spojovníkem, opakuje se spojovník na začátku následujícího řádku</a:t>
            </a:r>
            <a:endParaRPr lang="cs-CZ" sz="2800" dirty="0"/>
          </a:p>
          <a:p>
            <a:pPr marL="0" indent="0">
              <a:buNone/>
            </a:pPr>
            <a:r>
              <a:rPr lang="cs-CZ" sz="1600" b="1" dirty="0"/>
              <a:t>Použití spojovníku:</a:t>
            </a:r>
            <a:endParaRPr lang="cs-CZ" sz="1600" dirty="0"/>
          </a:p>
          <a:p>
            <a:r>
              <a:rPr lang="cs-CZ" sz="1600" dirty="0"/>
              <a:t>V místních jménech a názvech (Frýdek-Místek, Ostrava-Poruba, Ostrava-město, Rájec-Jestřebí)</a:t>
            </a:r>
          </a:p>
          <a:p>
            <a:r>
              <a:rPr lang="cs-CZ" sz="1600" dirty="0"/>
              <a:t>Ve spojeních, jejichž složky jsou ve vztahu souřadném (propan-butan, kuchař-číšník, malíř-lakýrník)</a:t>
            </a:r>
          </a:p>
          <a:p>
            <a:r>
              <a:rPr lang="cs-CZ" sz="1600" dirty="0"/>
              <a:t>U některých přejatých slov (ping-pong, moucha tse-tse)</a:t>
            </a:r>
          </a:p>
          <a:p>
            <a:r>
              <a:rPr lang="cs-CZ" sz="1600" dirty="0"/>
              <a:t>U spojení typu C-vitamín, alfa-záření, Rh-faktor</a:t>
            </a:r>
          </a:p>
          <a:p>
            <a:r>
              <a:rPr lang="cs-CZ" sz="1600" dirty="0"/>
              <a:t>U složených přídavných jmen, jestliže obě složky jsou ve vztahu souřadném a první složka je zakončena na -</a:t>
            </a:r>
            <a:r>
              <a:rPr lang="cs-CZ" sz="1600" dirty="0" err="1"/>
              <a:t>sko</a:t>
            </a:r>
            <a:r>
              <a:rPr lang="cs-CZ" sz="1600" dirty="0"/>
              <a:t>, -</a:t>
            </a:r>
            <a:r>
              <a:rPr lang="cs-CZ" sz="1600" dirty="0" err="1"/>
              <a:t>cko</a:t>
            </a:r>
            <a:r>
              <a:rPr lang="cs-CZ" sz="1600" dirty="0"/>
              <a:t>, -ně, -</a:t>
            </a:r>
            <a:r>
              <a:rPr lang="cs-CZ" sz="1600" dirty="0" err="1"/>
              <a:t>ově</a:t>
            </a:r>
            <a:r>
              <a:rPr lang="cs-CZ" sz="1600" dirty="0"/>
              <a:t> (zemědělsko-potravinářský, společensko-politický, hygienicko-epidemiologický, literárně-hudební, obsahově-významový, analogově-číslicový)</a:t>
            </a:r>
          </a:p>
          <a:p>
            <a:r>
              <a:rPr lang="cs-CZ" sz="1600" dirty="0"/>
              <a:t>U přídavných jmen, jejichž členy jsou ve vztahu vzájemnosti (česko-francouzský, labsko-oderský, analyticko-syntetický)</a:t>
            </a:r>
          </a:p>
          <a:p>
            <a:r>
              <a:rPr lang="cs-CZ" sz="1600" dirty="0"/>
              <a:t>Připojení spojky </a:t>
            </a:r>
            <a:r>
              <a:rPr lang="cs-CZ" sz="1600" dirty="0" err="1"/>
              <a:t>-li</a:t>
            </a:r>
            <a:r>
              <a:rPr lang="cs-CZ" sz="1600" dirty="0"/>
              <a:t> (víš-li, mohl-li bys, ne-li) </a:t>
            </a:r>
          </a:p>
          <a:p>
            <a:r>
              <a:rPr lang="cs-CZ" sz="1600" dirty="0"/>
              <a:t>U vynechané části slova (dvou- a třípatrový dům)</a:t>
            </a:r>
          </a:p>
          <a:p>
            <a:r>
              <a:rPr lang="cs-CZ" sz="1600" dirty="0"/>
              <a:t>V příjmeních složených ze dvou samostatných jmen se donedávna používal spojovník. V starých ustálených spojeních je možno spojovník nechat  (</a:t>
            </a:r>
            <a:r>
              <a:rPr lang="cs-CZ" sz="1600" dirty="0" err="1"/>
              <a:t>Joliot</a:t>
            </a:r>
            <a:r>
              <a:rPr lang="cs-CZ" sz="1600" dirty="0"/>
              <a:t>-Curie, </a:t>
            </a:r>
            <a:r>
              <a:rPr lang="cs-CZ" sz="1600" dirty="0" err="1"/>
              <a:t>Rimskij</a:t>
            </a:r>
            <a:r>
              <a:rPr lang="cs-CZ" sz="1600" dirty="0"/>
              <a:t>-Korsakov, Otýlie </a:t>
            </a:r>
            <a:r>
              <a:rPr lang="cs-CZ" sz="1600" dirty="0" err="1"/>
              <a:t>Sklenářová-Malá</a:t>
            </a:r>
            <a:r>
              <a:rPr lang="cs-CZ" sz="1600" dirty="0"/>
              <a:t>). </a:t>
            </a:r>
            <a:r>
              <a:rPr lang="cs-CZ" sz="1600" b="1" dirty="0"/>
              <a:t>ALE: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b="1" dirty="0"/>
              <a:t>POZOR: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Jestliže má žena po sňatku v matrice zapsaná dvě příjmení (k příjmení zapsanému po manželovi je připojeno její rodné příjmení), spojovník se mezi oběma příjmeními nepíše (Jana Krátká Musilová)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Spojovník</a:t>
            </a:r>
            <a:endParaRPr lang="cs-CZ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878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cs-CZ" sz="1600" dirty="0"/>
              <a:t>Za zkratkami, které se tvoří začátkem slova se píše tečka: p. (pan, pánové), popř. (popřípadě), r. (rok)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cs-CZ" sz="1600" dirty="0"/>
              <a:t>Jestliže se slovo krátí začátkem a koncem, tečka za zkratku nepatří: fa (firma), pí (paní), cca (</a:t>
            </a:r>
            <a:r>
              <a:rPr lang="cs-CZ" sz="1600" dirty="0" err="1"/>
              <a:t>circa</a:t>
            </a:r>
            <a:r>
              <a:rPr lang="cs-CZ" sz="1600" dirty="0"/>
              <a:t>)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cs-CZ" sz="1600" dirty="0"/>
              <a:t>Uvnitř zkratek dvou nebo více slov náleží za každou tečku mezera: a. s. (akciová společnost), t. r. (tohoto roku), v. r. (vlastní rukou). Ústí n. </a:t>
            </a:r>
            <a:r>
              <a:rPr lang="cs-CZ" sz="1600" dirty="0" err="1"/>
              <a:t>Orl</a:t>
            </a:r>
            <a:r>
              <a:rPr lang="cs-CZ" sz="1600" dirty="0"/>
              <a:t>.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cs-CZ" sz="1600" dirty="0"/>
              <a:t>Některé zkratky dvou nebo více slov se píšou dohromady: tj. (to je), atp., atpod. (a tak </a:t>
            </a:r>
            <a:r>
              <a:rPr lang="cs-CZ" sz="1600" dirty="0" err="1"/>
              <a:t>pododobně</a:t>
            </a:r>
            <a:r>
              <a:rPr lang="cs-CZ" sz="1600" dirty="0"/>
              <a:t>), čj. (číslo jednací), č. p., čp. (číslo popisné)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cs-CZ" sz="1600" dirty="0"/>
              <a:t>Za iniciálovými zkratkami (utvořenými z velkých počátečních písmen) se tečka nepíše: Ř, AV ČR, MF, ČSAD, UNICEF, OSN </a:t>
            </a:r>
          </a:p>
          <a:p>
            <a:pPr>
              <a:buFont typeface="+mj-lt"/>
              <a:buAutoNum type="arabicPeriod"/>
            </a:pPr>
            <a:endParaRPr lang="cs-CZ" sz="900" dirty="0"/>
          </a:p>
          <a:p>
            <a:pPr marL="0" indent="0">
              <a:buNone/>
            </a:pPr>
            <a:r>
              <a:rPr lang="cs-CZ" sz="1600" b="1" dirty="0"/>
              <a:t>POZOR:</a:t>
            </a:r>
          </a:p>
          <a:p>
            <a:r>
              <a:rPr lang="cs-CZ" sz="1600" dirty="0"/>
              <a:t>pan – p.</a:t>
            </a:r>
          </a:p>
          <a:p>
            <a:r>
              <a:rPr lang="cs-CZ" sz="1600" dirty="0"/>
              <a:t>paní – pí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Zkratky akademických titulů a vojenských hodností:</a:t>
            </a:r>
          </a:p>
          <a:p>
            <a:pPr marL="0" indent="0">
              <a:buNone/>
            </a:pPr>
            <a:r>
              <a:rPr lang="cs-CZ" sz="1600" dirty="0"/>
              <a:t>ing. arch. Eva Vostrá, Petra Kolářová, </a:t>
            </a:r>
            <a:r>
              <a:rPr lang="cs-CZ" sz="1600" dirty="0" err="1"/>
              <a:t>DiS</a:t>
            </a:r>
            <a:r>
              <a:rPr lang="cs-CZ" sz="1600" dirty="0"/>
              <a:t>, Ing. Petr Pačes, MBA, Dr. Karel Horáček, akad. arch. David Berka, PaedDr. Josef Horký, PhDr. Petr Smotek, MUDr. Jaroslav </a:t>
            </a:r>
            <a:r>
              <a:rPr lang="cs-CZ" sz="1600" dirty="0" err="1"/>
              <a:t>Koha</a:t>
            </a:r>
            <a:r>
              <a:rPr lang="cs-CZ" sz="1600" dirty="0"/>
              <a:t>, pplk. Michal Vondráček, mjr. Vojtěch Koubek, RNDr. Michal Vavřík, Ph.D.,</a:t>
            </a:r>
          </a:p>
          <a:p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Zkratky právního označení firem:</a:t>
            </a:r>
          </a:p>
          <a:p>
            <a:r>
              <a:rPr lang="cs-CZ" sz="1600" dirty="0"/>
              <a:t>Rena, spol. s r. o. </a:t>
            </a:r>
            <a:r>
              <a:rPr lang="cs-CZ" sz="1600" b="1" dirty="0"/>
              <a:t>ALE</a:t>
            </a:r>
            <a:r>
              <a:rPr lang="cs-CZ" sz="1600" dirty="0"/>
              <a:t> spol. s r. o. Rena</a:t>
            </a:r>
          </a:p>
          <a:p>
            <a:r>
              <a:rPr lang="cs-CZ" sz="1600" dirty="0" err="1"/>
              <a:t>Koma</a:t>
            </a:r>
            <a:r>
              <a:rPr lang="cs-CZ" sz="1600" dirty="0"/>
              <a:t>, v. o. s. </a:t>
            </a:r>
            <a:r>
              <a:rPr lang="cs-CZ" sz="1600" b="1" dirty="0"/>
              <a:t>ALE </a:t>
            </a:r>
            <a:r>
              <a:rPr lang="cs-CZ" sz="1600" dirty="0"/>
              <a:t>v. o. s. </a:t>
            </a:r>
            <a:r>
              <a:rPr lang="cs-CZ" sz="1600" dirty="0" err="1"/>
              <a:t>Koma</a:t>
            </a:r>
            <a:r>
              <a:rPr lang="cs-CZ" sz="16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Zkratky</a:t>
            </a:r>
            <a:endParaRPr lang="cs-CZ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31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cs-CZ" sz="2600" b="1" dirty="0"/>
              <a:t>Značky měrných jednotek – mezi číselnou hodnotou a jednotkou je nedělitelná mezera</a:t>
            </a:r>
          </a:p>
          <a:p>
            <a:pPr lvl="1"/>
            <a:r>
              <a:rPr lang="cs-CZ" sz="2600" dirty="0"/>
              <a:t>10 cm, 6 N, 8,5 kg, 0,25 l, 300 kW, 40 mm, 500 </a:t>
            </a:r>
            <a:r>
              <a:rPr lang="cs-CZ" sz="2600" dirty="0" err="1"/>
              <a:t>kPa</a:t>
            </a:r>
            <a:r>
              <a:rPr lang="cs-CZ" sz="2600" dirty="0"/>
              <a:t>, 12 min</a:t>
            </a:r>
          </a:p>
          <a:p>
            <a:pPr lvl="1"/>
            <a:r>
              <a:rPr lang="cs-CZ" sz="2600" dirty="0"/>
              <a:t>10 °C, 7 x 5 m, 10:05 hod</a:t>
            </a:r>
          </a:p>
          <a:p>
            <a:pPr lvl="1"/>
            <a:r>
              <a:rPr lang="cs-CZ" sz="2600" b="1" dirty="0"/>
              <a:t>ALE </a:t>
            </a:r>
            <a:r>
              <a:rPr lang="cs-CZ" sz="2600" dirty="0"/>
              <a:t>– jestliže se číslicí a značkou vyjadřuje přídavné jméno, mezera se nepíše:</a:t>
            </a:r>
            <a:br>
              <a:rPr lang="cs-CZ" sz="2600" dirty="0"/>
            </a:br>
            <a:r>
              <a:rPr lang="cs-CZ" sz="2600" dirty="0"/>
              <a:t>6V baterie (šesti voltová baterie), 100km vzdálenost (sto kilometrová vzdálenost) </a:t>
            </a:r>
          </a:p>
          <a:p>
            <a:pPr lvl="1"/>
            <a:endParaRPr lang="cs-CZ" sz="2600" dirty="0"/>
          </a:p>
          <a:p>
            <a:r>
              <a:rPr lang="cs-CZ" sz="2600" b="1" dirty="0"/>
              <a:t>Značky měn</a:t>
            </a:r>
          </a:p>
          <a:p>
            <a:pPr lvl="1"/>
            <a:r>
              <a:rPr lang="cs-CZ" sz="2600" dirty="0"/>
              <a:t>200 Kč, ale také Kč 200,–</a:t>
            </a:r>
          </a:p>
          <a:p>
            <a:pPr lvl="1"/>
            <a:r>
              <a:rPr lang="cs-CZ" sz="2600" dirty="0"/>
              <a:t>50 DM, ale také DM 50,–</a:t>
            </a:r>
          </a:p>
          <a:p>
            <a:pPr lvl="1"/>
            <a:r>
              <a:rPr lang="cs-CZ" sz="2600" dirty="0"/>
              <a:t>V bankovní praxi se jednotky měn uvádějí třípísmennými kódy: CZK 800,00 </a:t>
            </a:r>
          </a:p>
          <a:p>
            <a:pPr lvl="1"/>
            <a:endParaRPr lang="cs-CZ" sz="2600" dirty="0"/>
          </a:p>
          <a:p>
            <a:r>
              <a:rPr lang="cs-CZ" sz="2600" b="1" dirty="0"/>
              <a:t>Matematické značky</a:t>
            </a:r>
          </a:p>
          <a:p>
            <a:pPr lvl="1"/>
            <a:r>
              <a:rPr lang="cs-CZ" sz="2600" dirty="0"/>
              <a:t>čísla se od matematických značek oddělují mezerami:</a:t>
            </a:r>
          </a:p>
          <a:p>
            <a:pPr lvl="2"/>
            <a:r>
              <a:rPr lang="cs-CZ" sz="2600" dirty="0"/>
              <a:t>10 + 5 = 15</a:t>
            </a:r>
          </a:p>
          <a:p>
            <a:pPr lvl="2"/>
            <a:r>
              <a:rPr lang="cs-CZ" sz="2600" dirty="0"/>
              <a:t>10 – 5 = 5</a:t>
            </a:r>
          </a:p>
          <a:p>
            <a:pPr lvl="2"/>
            <a:r>
              <a:rPr lang="cs-CZ" sz="2600" dirty="0"/>
              <a:t>5 . 40 = 200</a:t>
            </a:r>
          </a:p>
          <a:p>
            <a:pPr lvl="2"/>
            <a:r>
              <a:rPr lang="cs-CZ" sz="2600" dirty="0"/>
              <a:t>40 : 8 = 5</a:t>
            </a:r>
          </a:p>
          <a:p>
            <a:pPr lvl="2"/>
            <a:r>
              <a:rPr lang="cs-CZ" sz="2600" dirty="0"/>
              <a:t>a + b = c </a:t>
            </a:r>
          </a:p>
          <a:p>
            <a:pPr lvl="1"/>
            <a:r>
              <a:rPr lang="cs-CZ" sz="2600" dirty="0"/>
              <a:t>Pokud značky plus a minus vyjadřují hodnotu čísla, píší se bez mezer:</a:t>
            </a:r>
          </a:p>
          <a:p>
            <a:pPr lvl="2"/>
            <a:r>
              <a:rPr lang="cs-CZ" sz="2600" dirty="0"/>
              <a:t>+5 °C, –20 °C</a:t>
            </a:r>
          </a:p>
          <a:p>
            <a:pPr lvl="1"/>
            <a:r>
              <a:rPr lang="cs-CZ" sz="2600" dirty="0"/>
              <a:t>Procento – mezi číselnou hodnotou a znakem procento se píše mezera:</a:t>
            </a:r>
          </a:p>
          <a:p>
            <a:pPr lvl="2"/>
            <a:r>
              <a:rPr lang="cs-CZ" sz="2600" dirty="0"/>
              <a:t>15 %</a:t>
            </a:r>
          </a:p>
          <a:p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Značky</a:t>
            </a:r>
            <a:endParaRPr lang="cs-CZ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32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/>
          </a:bodyPr>
          <a:lstStyle/>
          <a:p>
            <a:r>
              <a:rPr lang="cs-CZ" sz="1800" b="1" dirty="0"/>
              <a:t>Měřítko, poměr, skóre – dvojtečka bez mezer</a:t>
            </a:r>
            <a:r>
              <a:rPr lang="cs-CZ" sz="1800" dirty="0"/>
              <a:t>:</a:t>
            </a:r>
          </a:p>
          <a:p>
            <a:pPr lvl="1"/>
            <a:r>
              <a:rPr lang="cs-CZ" sz="1800" dirty="0"/>
              <a:t>Mapa byla vydána v měřítku 1:50 000</a:t>
            </a:r>
          </a:p>
          <a:p>
            <a:pPr lvl="1"/>
            <a:r>
              <a:rPr lang="cs-CZ" sz="1800" dirty="0"/>
              <a:t>Roztoky ředíme v poměru 3:2</a:t>
            </a:r>
          </a:p>
          <a:p>
            <a:pPr lvl="1"/>
            <a:r>
              <a:rPr lang="cs-CZ" sz="1800" dirty="0"/>
              <a:t>Utkání skončilo 5:1</a:t>
            </a:r>
          </a:p>
          <a:p>
            <a:pPr lvl="1"/>
            <a:endParaRPr lang="cs-CZ" sz="1800" dirty="0"/>
          </a:p>
          <a:p>
            <a:r>
              <a:rPr lang="cs-CZ" sz="1800" b="1" dirty="0"/>
              <a:t>Úhlový stupeň, minuta vteřina – mezi číslem a následující značkou není mezera </a:t>
            </a:r>
            <a:r>
              <a:rPr lang="cs-CZ" sz="1800" dirty="0"/>
              <a:t>(</a:t>
            </a:r>
            <a:r>
              <a:rPr lang="cs-CZ" sz="1800" dirty="0" err="1"/>
              <a:t>narozdíl</a:t>
            </a:r>
            <a:r>
              <a:rPr lang="cs-CZ" sz="1800" dirty="0"/>
              <a:t> od teplotních stupňů: 15 °C):</a:t>
            </a:r>
          </a:p>
          <a:p>
            <a:pPr lvl="1"/>
            <a:r>
              <a:rPr lang="cs-CZ" sz="1800" dirty="0"/>
              <a:t>60°, 45°12'45'' </a:t>
            </a:r>
            <a:br>
              <a:rPr lang="cs-CZ" sz="1800" dirty="0"/>
            </a:br>
            <a:endParaRPr lang="cs-CZ" sz="1800" dirty="0"/>
          </a:p>
          <a:p>
            <a:r>
              <a:rPr lang="cs-CZ" sz="1800" b="1" dirty="0"/>
              <a:t>Značka &amp; (et, ampersand)</a:t>
            </a:r>
          </a:p>
          <a:p>
            <a:pPr lvl="1"/>
            <a:r>
              <a:rPr lang="cs-CZ" sz="1800" dirty="0"/>
              <a:t>Brouk &amp; Babka – s mezerami kolem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Značky</a:t>
            </a:r>
            <a:endParaRPr lang="cs-CZ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514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296268"/>
            <a:ext cx="1656184" cy="6120680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Čísla a číslice</a:t>
            </a:r>
            <a:endParaRPr lang="cs-CZ" sz="3600" dirty="0">
              <a:latin typeface="Trebuchet MS" panose="020B0603020202020204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97148"/>
            <a:ext cx="53054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252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79169" y="116632"/>
            <a:ext cx="7704856" cy="612452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Čísla a číslice</a:t>
            </a:r>
            <a:endParaRPr lang="cs-CZ" sz="3600" dirty="0">
              <a:latin typeface="Trebuchet MS" panose="020B0603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7984091" cy="579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89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Peněžní jednotky:</a:t>
            </a:r>
          </a:p>
          <a:p>
            <a:pPr lvl="1"/>
            <a:r>
              <a:rPr lang="cs-CZ" dirty="0"/>
              <a:t>Kniha stojí Kč 150,–</a:t>
            </a:r>
          </a:p>
          <a:p>
            <a:pPr lvl="1"/>
            <a:r>
              <a:rPr lang="cs-CZ" dirty="0"/>
              <a:t>Mobilní telefon stojí Kč 5 665,– bez DPH</a:t>
            </a:r>
          </a:p>
          <a:p>
            <a:pPr lvl="1"/>
            <a:r>
              <a:rPr lang="cs-CZ" dirty="0"/>
              <a:t>Časopis stojí 16 Kč</a:t>
            </a:r>
          </a:p>
          <a:p>
            <a:pPr lvl="1"/>
            <a:r>
              <a:rPr lang="cs-CZ" dirty="0"/>
              <a:t>2.345.456 Kč – skupiny tří čísel se z bezpečnostních důvodů oddělují tečkou</a:t>
            </a:r>
          </a:p>
          <a:p>
            <a:pPr lvl="1"/>
            <a:r>
              <a:rPr lang="cs-CZ" dirty="0"/>
              <a:t>Poznámka: značku € (euro) napíšete kombinací kláves pravý </a:t>
            </a:r>
            <a:r>
              <a:rPr lang="cs-CZ" dirty="0" err="1"/>
              <a:t>Alt+e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b="1" dirty="0"/>
              <a:t>Kalendářní data:</a:t>
            </a:r>
          </a:p>
          <a:p>
            <a:pPr lvl="1"/>
            <a:r>
              <a:rPr lang="cs-CZ" dirty="0"/>
              <a:t>V rubrikách, v databázích – bez mezer</a:t>
            </a:r>
          </a:p>
          <a:p>
            <a:pPr lvl="2"/>
            <a:r>
              <a:rPr lang="cs-CZ" dirty="0"/>
              <a:t>2009-11-22</a:t>
            </a:r>
          </a:p>
          <a:p>
            <a:pPr lvl="2"/>
            <a:r>
              <a:rPr lang="cs-CZ" dirty="0"/>
              <a:t>01.03.2009</a:t>
            </a:r>
            <a:br>
              <a:rPr lang="cs-CZ" dirty="0"/>
            </a:br>
            <a:endParaRPr lang="cs-CZ" dirty="0"/>
          </a:p>
          <a:p>
            <a:pPr lvl="1"/>
            <a:r>
              <a:rPr lang="cs-CZ" dirty="0"/>
              <a:t>V textu, dopisech</a:t>
            </a:r>
          </a:p>
          <a:p>
            <a:pPr lvl="2"/>
            <a:r>
              <a:rPr lang="cs-CZ" dirty="0"/>
              <a:t>16. ledna 2002, 16. 1. 2002 – za tečkami musí být pevné mezery</a:t>
            </a:r>
            <a:br>
              <a:rPr lang="cs-CZ" dirty="0"/>
            </a:br>
            <a:endParaRPr lang="cs-CZ" dirty="0"/>
          </a:p>
          <a:p>
            <a:pPr lvl="1"/>
            <a:r>
              <a:rPr lang="cs-CZ" dirty="0"/>
              <a:t>Za místem není čárka</a:t>
            </a:r>
          </a:p>
          <a:p>
            <a:pPr lvl="2"/>
            <a:r>
              <a:rPr lang="cs-CZ" dirty="0"/>
              <a:t>Praha 1. března 2000</a:t>
            </a:r>
          </a:p>
          <a:p>
            <a:pPr lvl="2"/>
            <a:r>
              <a:rPr lang="cs-CZ" dirty="0"/>
              <a:t>V Praze 1. března 2000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Čísla a číslice</a:t>
            </a:r>
            <a:endParaRPr lang="cs-CZ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83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Časové údaje:</a:t>
            </a:r>
          </a:p>
          <a:p>
            <a:pPr lvl="1"/>
            <a:r>
              <a:rPr lang="cs-CZ" dirty="0"/>
              <a:t>Hodiny, minuty a sekundy lze krátit značkami (h, min, s) nebo zkratkami (hod., h., min.)</a:t>
            </a:r>
            <a:br>
              <a:rPr lang="cs-CZ" dirty="0"/>
            </a:br>
            <a:endParaRPr lang="cs-CZ" dirty="0"/>
          </a:p>
          <a:p>
            <a:pPr lvl="1"/>
            <a:r>
              <a:rPr lang="cs-CZ" dirty="0"/>
              <a:t>5:15 hod.</a:t>
            </a:r>
          </a:p>
          <a:p>
            <a:pPr lvl="1"/>
            <a:r>
              <a:rPr lang="cs-CZ" dirty="0"/>
              <a:t>02:45 h</a:t>
            </a:r>
          </a:p>
          <a:p>
            <a:pPr lvl="1"/>
            <a:r>
              <a:rPr lang="cs-CZ" dirty="0"/>
              <a:t>v 10 hodin</a:t>
            </a:r>
          </a:p>
          <a:p>
            <a:pPr lvl="1"/>
            <a:r>
              <a:rPr lang="cs-CZ" dirty="0"/>
              <a:t>12:14:25,55</a:t>
            </a:r>
          </a:p>
          <a:p>
            <a:pPr lvl="1"/>
            <a:r>
              <a:rPr lang="cs-CZ" dirty="0"/>
              <a:t>2009-03-12T21:33</a:t>
            </a:r>
          </a:p>
          <a:p>
            <a:pPr lvl="1"/>
            <a:r>
              <a:rPr lang="cs-CZ" dirty="0"/>
              <a:t>Podle Pravidel českého pravopisu lze však psát 5.45 hod. (a pak se v tom vyznejte ;-)</a:t>
            </a:r>
          </a:p>
          <a:p>
            <a:pPr lvl="1"/>
            <a:r>
              <a:rPr lang="cs-CZ" dirty="0"/>
              <a:t>Není však dovoleno psát 5</a:t>
            </a:r>
            <a:r>
              <a:rPr lang="cs-CZ" baseline="30000" dirty="0"/>
              <a:t>45</a:t>
            </a:r>
            <a:r>
              <a:rPr lang="cs-CZ" dirty="0"/>
              <a:t> hod. (horní index)</a:t>
            </a:r>
            <a:br>
              <a:rPr lang="cs-CZ" dirty="0"/>
            </a:br>
            <a:endParaRPr lang="cs-CZ" dirty="0"/>
          </a:p>
          <a:p>
            <a:r>
              <a:rPr lang="cs-CZ" b="1" dirty="0"/>
              <a:t>Telefonní čísla</a:t>
            </a:r>
          </a:p>
          <a:p>
            <a:pPr lvl="1"/>
            <a:r>
              <a:rPr lang="cs-CZ" dirty="0"/>
              <a:t>596 456 525</a:t>
            </a:r>
          </a:p>
          <a:p>
            <a:pPr lvl="1"/>
            <a:r>
              <a:rPr lang="cs-CZ" dirty="0"/>
              <a:t>+420 596 456 525</a:t>
            </a:r>
          </a:p>
          <a:p>
            <a:r>
              <a:rPr lang="cs-CZ" b="1" dirty="0"/>
              <a:t>Směrovací čísla:</a:t>
            </a:r>
          </a:p>
          <a:p>
            <a:pPr lvl="1"/>
            <a:r>
              <a:rPr lang="cs-CZ" dirty="0"/>
              <a:t>708 00 </a:t>
            </a:r>
          </a:p>
          <a:p>
            <a:r>
              <a:rPr lang="cs-CZ" b="1" dirty="0"/>
              <a:t>Spojení čísel se slovy:</a:t>
            </a:r>
          </a:p>
          <a:p>
            <a:pPr lvl="1"/>
            <a:r>
              <a:rPr lang="cs-CZ" dirty="0"/>
              <a:t>10násobek, 4násobný, 6krát, formát A4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Čísla a číslice</a:t>
            </a:r>
            <a:endParaRPr lang="cs-CZ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58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Typografie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/>
          </a:bodyPr>
          <a:lstStyle/>
          <a:p>
            <a:r>
              <a:rPr lang="cs-CZ" sz="2800" dirty="0"/>
              <a:t>Typografie nabízí pravidla, jakým způsobem </a:t>
            </a:r>
            <a:r>
              <a:rPr lang="pl-PL" sz="2800" dirty="0"/>
              <a:t>prezentovat text (případně i v kombinaci s </a:t>
            </a:r>
            <a:r>
              <a:rPr lang="cs-CZ" sz="2800" dirty="0"/>
              <a:t>obrázky), tak aby byl především dobře čitelný, přehledný a snadno informoval. Součástí </a:t>
            </a:r>
            <a:r>
              <a:rPr lang="pl-PL" sz="2800" dirty="0"/>
              <a:t>typografie je mnoho technik. V rámci modulu je prezentováno jen několik základních </a:t>
            </a:r>
            <a:r>
              <a:rPr lang="cs-CZ" sz="2800" dirty="0"/>
              <a:t>pravidel. S ostatními je nutné se seznámit prostřednictvím otázek a samostatných úkolů.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64674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1584176"/>
          </a:xfrm>
        </p:spPr>
        <p:txBody>
          <a:bodyPr>
            <a:normAutofit/>
          </a:bodyPr>
          <a:lstStyle/>
          <a:p>
            <a:r>
              <a:rPr lang="cs-CZ" sz="2800" dirty="0"/>
              <a:t>napohled (zdánlivě) x na pohled (na první pohled)</a:t>
            </a:r>
          </a:p>
          <a:p>
            <a:r>
              <a:rPr lang="pl-PL" sz="2800" dirty="0"/>
              <a:t>dokonce (ba) x do konce (do úplného konce)</a:t>
            </a:r>
          </a:p>
          <a:p>
            <a:r>
              <a:rPr lang="pl-PL" sz="2800" dirty="0"/>
              <a:t>jakoby (takřka) x jako by (jako kdyby)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!!!</a:t>
            </a:r>
            <a:endParaRPr lang="cs-CZ" sz="3600" dirty="0">
              <a:latin typeface="Trebuchet MS" panose="020B060302020202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084227"/>
              </p:ext>
            </p:extLst>
          </p:nvPr>
        </p:nvGraphicFramePr>
        <p:xfrm>
          <a:off x="1331640" y="3068960"/>
          <a:ext cx="6480720" cy="29559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274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Správně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Chybně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/>
                        <a:t>miluji svou ženu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/>
                        <a:t>miluji mou ženu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/>
                        <a:t>miluješ svou ženu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/>
                        <a:t>miluješ tvou ženu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/>
                        <a:t>ve svém článku máte chyby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u="none" strike="noStrike" kern="1200" baseline="0" dirty="0"/>
                        <a:t>ve Vašem článku máte chyby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/>
                        <a:t>uložte si u nás své úspory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u="none" strike="noStrike" kern="1200" baseline="0" dirty="0"/>
                        <a:t>uložte si u nás Vaše úspory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/>
                        <a:t>využíváme svých zkušeností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/>
                        <a:t>využíváme našich zkušeností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74">
                <a:tc>
                  <a:txBody>
                    <a:bodyPr/>
                    <a:lstStyle/>
                    <a:p>
                      <a:r>
                        <a:rPr lang="cs-CZ" dirty="0"/>
                        <a:t>Je</a:t>
                      </a:r>
                      <a:r>
                        <a:rPr lang="cs-CZ" baseline="0" dirty="0"/>
                        <a:t> to tvé dítě. Starej se o ně!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</a:t>
                      </a:r>
                      <a:r>
                        <a:rPr lang="cs-CZ" baseline="0" dirty="0"/>
                        <a:t> to tvé dítě. Starej se o něj!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641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256584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Has</a:t>
            </a:r>
            <a:r>
              <a:rPr lang="cs-CZ" sz="2800" b="1" dirty="0"/>
              <a:t>icí</a:t>
            </a:r>
            <a:r>
              <a:rPr lang="cs-CZ" sz="2800" dirty="0"/>
              <a:t> je přístroj, hadice, nádrž, prostě to, co slouží k hašení</a:t>
            </a:r>
          </a:p>
          <a:p>
            <a:r>
              <a:rPr lang="cs-CZ" sz="2800" dirty="0"/>
              <a:t>Has</a:t>
            </a:r>
            <a:r>
              <a:rPr lang="cs-CZ" sz="2800" b="1" dirty="0"/>
              <a:t>ící</a:t>
            </a:r>
            <a:r>
              <a:rPr lang="cs-CZ" sz="2800" dirty="0"/>
              <a:t> je útvar, sousedé, babička = ti, co právě hasí </a:t>
            </a:r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balicí papír 		prodavač balící zboží </a:t>
            </a:r>
          </a:p>
          <a:p>
            <a:r>
              <a:rPr lang="cs-CZ" sz="2800" dirty="0"/>
              <a:t>čisticí prostředek 		manželka čistící skvrnu </a:t>
            </a:r>
          </a:p>
          <a:p>
            <a:r>
              <a:rPr lang="cs-CZ" sz="2800" dirty="0"/>
              <a:t>kropicí konev 		muž kropící trávník </a:t>
            </a:r>
          </a:p>
          <a:p>
            <a:r>
              <a:rPr lang="pt-BR" sz="2800" dirty="0"/>
              <a:t>mísicí stroj </a:t>
            </a:r>
            <a:r>
              <a:rPr lang="cs-CZ" sz="2800" dirty="0"/>
              <a:t>		</a:t>
            </a:r>
            <a:r>
              <a:rPr lang="pt-BR" sz="2800" dirty="0"/>
              <a:t>autor mísící dojmy s pojmy </a:t>
            </a:r>
          </a:p>
          <a:p>
            <a:r>
              <a:rPr lang="cs-CZ" sz="2800" dirty="0"/>
              <a:t>řídicí páka 			řídící učitel </a:t>
            </a:r>
          </a:p>
          <a:p>
            <a:r>
              <a:rPr lang="cs-CZ" sz="2800" dirty="0"/>
              <a:t>těsnicí kroužek 		instalatér těsnící potrubí </a:t>
            </a:r>
          </a:p>
          <a:p>
            <a:r>
              <a:rPr lang="cs-CZ" sz="2800" dirty="0"/>
              <a:t>tlumicí cívka 		prezident tlumící vášně </a:t>
            </a:r>
            <a:endParaRPr lang="pl-PL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err="1">
                <a:latin typeface="Trebuchet MS" panose="020B0603020202020204" pitchFamily="34" charset="0"/>
              </a:rPr>
              <a:t>icí</a:t>
            </a:r>
            <a:r>
              <a:rPr lang="cs-CZ" sz="3600" b="1" dirty="0">
                <a:latin typeface="Trebuchet MS" panose="020B0603020202020204" pitchFamily="34" charset="0"/>
              </a:rPr>
              <a:t> x </a:t>
            </a:r>
            <a:r>
              <a:rPr lang="cs-CZ" sz="3600" b="1" dirty="0" err="1">
                <a:latin typeface="Trebuchet MS" panose="020B0603020202020204" pitchFamily="34" charset="0"/>
              </a:rPr>
              <a:t>ící</a:t>
            </a:r>
            <a:r>
              <a:rPr lang="cs-CZ" sz="3600" b="1" dirty="0">
                <a:latin typeface="Trebuchet MS" panose="020B0603020202020204" pitchFamily="34" charset="0"/>
              </a:rPr>
              <a:t> !!!</a:t>
            </a:r>
            <a:endParaRPr lang="cs-CZ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15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6336704" cy="627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77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256584"/>
          </a:xfrm>
        </p:spPr>
        <p:txBody>
          <a:bodyPr>
            <a:normAutofit/>
          </a:bodyPr>
          <a:lstStyle/>
          <a:p>
            <a:r>
              <a:rPr lang="cs-CZ" sz="2800" dirty="0"/>
              <a:t>Zvoníček, J. </a:t>
            </a:r>
            <a:r>
              <a:rPr lang="cs-CZ" sz="2800" i="1" dirty="0"/>
              <a:t>Ta naše čeština česká, aneb stručná učebnice mluvení a psaní</a:t>
            </a:r>
            <a:r>
              <a:rPr lang="cs-CZ" sz="2800" dirty="0"/>
              <a:t>, 2013</a:t>
            </a:r>
          </a:p>
          <a:p>
            <a:endParaRPr lang="cs-CZ" sz="2800" dirty="0"/>
          </a:p>
          <a:p>
            <a:pPr marL="457200" lvl="1" indent="0">
              <a:buNone/>
            </a:pPr>
            <a:r>
              <a:rPr lang="pl-PL" sz="1800" dirty="0">
                <a:hlinkClick r:id="rId2"/>
              </a:rPr>
              <a:t>http://www.typo.cz/wp-content/uploads/2013/11/Ta_nase_cestina_ceska.pdf</a:t>
            </a:r>
            <a:endParaRPr lang="pl-PL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>
                <a:latin typeface="Trebuchet MS" panose="020B0603020202020204" pitchFamily="34" charset="0"/>
              </a:rPr>
              <a:t>Zdroj!</a:t>
            </a:r>
            <a:endParaRPr lang="cs-CZ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6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Typografie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/>
          </a:bodyPr>
          <a:lstStyle/>
          <a:p>
            <a:r>
              <a:rPr lang="cs-CZ" sz="2800" dirty="0"/>
              <a:t>Typografie nabízí </a:t>
            </a:r>
            <a:r>
              <a:rPr lang="cs-CZ" sz="2800" b="1" dirty="0"/>
              <a:t>pravidla, jakým způsobem </a:t>
            </a:r>
            <a:r>
              <a:rPr lang="pl-PL" sz="2800" b="1" dirty="0"/>
              <a:t>prezentovat text</a:t>
            </a:r>
            <a:r>
              <a:rPr lang="pl-PL" sz="2800" dirty="0"/>
              <a:t> (případně i v kombinaci s </a:t>
            </a:r>
            <a:r>
              <a:rPr lang="cs-CZ" sz="2800" dirty="0"/>
              <a:t>obrázky), tak aby byl především dobře </a:t>
            </a:r>
            <a:r>
              <a:rPr lang="cs-CZ" sz="2800" b="1" dirty="0"/>
              <a:t>čitelný, přehledný </a:t>
            </a:r>
            <a:r>
              <a:rPr lang="cs-CZ" sz="2800" dirty="0"/>
              <a:t>a snadno informoval. Součástí </a:t>
            </a:r>
            <a:r>
              <a:rPr lang="pl-PL" sz="2800" dirty="0"/>
              <a:t>typografie je mnoho technik. V rámci modulu je prezentováno jen několik základních </a:t>
            </a:r>
            <a:r>
              <a:rPr lang="cs-CZ" sz="2800" dirty="0"/>
              <a:t>pravidel. S ostatními je nutné se seznámit prostřednictvím otázek a samostatných úkolů.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3394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Typografie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>
            <a:normAutofit/>
          </a:bodyPr>
          <a:lstStyle/>
          <a:p>
            <a:r>
              <a:rPr lang="cs-CZ" sz="2800" b="1" dirty="0"/>
              <a:t>Pravidla, jakým způsobem </a:t>
            </a:r>
            <a:r>
              <a:rPr lang="pl-PL" sz="2800" b="1" dirty="0"/>
              <a:t>prezentovat text</a:t>
            </a:r>
            <a:r>
              <a:rPr lang="pl-PL" sz="2800" dirty="0"/>
              <a:t> </a:t>
            </a:r>
          </a:p>
          <a:p>
            <a:r>
              <a:rPr lang="cs-CZ" sz="2800" b="1" dirty="0"/>
              <a:t>Čitelný, přehledný </a:t>
            </a:r>
          </a:p>
          <a:p>
            <a:r>
              <a:rPr lang="cs-CZ" sz="2800" dirty="0"/>
              <a:t>Součástí </a:t>
            </a:r>
            <a:r>
              <a:rPr lang="pl-PL" sz="2800" dirty="0"/>
              <a:t>typografie je mnoho technik</a:t>
            </a:r>
          </a:p>
          <a:p>
            <a:r>
              <a:rPr lang="pl-PL" sz="2800" dirty="0"/>
              <a:t>V rámci modulu je prezentováno jen několik základních </a:t>
            </a:r>
            <a:r>
              <a:rPr lang="cs-CZ" sz="2800" dirty="0"/>
              <a:t>pravidel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85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Písmo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45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Tištěné, kaligrafické</a:t>
            </a:r>
          </a:p>
          <a:p>
            <a:pPr>
              <a:spcAft>
                <a:spcPts val="1200"/>
              </a:spcAft>
            </a:pPr>
            <a:r>
              <a:rPr lang="cs-CZ" sz="2800" dirty="0" err="1"/>
              <a:t>Proporciální</a:t>
            </a:r>
            <a:r>
              <a:rPr lang="cs-CZ" sz="2800" dirty="0"/>
              <a:t>, </a:t>
            </a:r>
            <a:r>
              <a:rPr lang="cs-CZ" sz="2800" dirty="0" err="1"/>
              <a:t>neproporciální</a:t>
            </a:r>
            <a:endParaRPr lang="cs-CZ" sz="2800" dirty="0"/>
          </a:p>
          <a:p>
            <a:pPr>
              <a:spcAft>
                <a:spcPts val="1200"/>
              </a:spcAft>
            </a:pPr>
            <a:r>
              <a:rPr lang="cs-CZ" sz="2800" dirty="0"/>
              <a:t>Patkové, bezpatkové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985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Písmo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668598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Toto je patkové písmo (serif = patka,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Roman)</a:t>
            </a:r>
          </a:p>
          <a:p>
            <a:r>
              <a:rPr lang="cs-CZ" sz="2800" dirty="0"/>
              <a:t>Toto je bezpatkové písmo (</a:t>
            </a:r>
            <a:r>
              <a:rPr lang="cs-CZ" sz="2800" dirty="0" err="1"/>
              <a:t>sans</a:t>
            </a:r>
            <a:r>
              <a:rPr lang="cs-CZ" sz="2800" dirty="0"/>
              <a:t> serif, </a:t>
            </a:r>
            <a:r>
              <a:rPr lang="cs-CZ" sz="2800" dirty="0" err="1"/>
              <a:t>Arial</a:t>
            </a:r>
            <a:r>
              <a:rPr lang="cs-CZ" sz="2800" dirty="0"/>
              <a:t>, </a:t>
            </a:r>
            <a:r>
              <a:rPr lang="cs-CZ" sz="2800" dirty="0" err="1"/>
              <a:t>Calibri</a:t>
            </a:r>
            <a:r>
              <a:rPr lang="cs-CZ" sz="2800" dirty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563687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63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Písmo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75126" y="1124744"/>
            <a:ext cx="8229600" cy="3816424"/>
          </a:xfrm>
        </p:spPr>
        <p:txBody>
          <a:bodyPr>
            <a:normAutofit/>
          </a:bodyPr>
          <a:lstStyle/>
          <a:p>
            <a:r>
              <a:rPr lang="cs-CZ" sz="2800" b="1" dirty="0" err="1"/>
              <a:t>proporciální</a:t>
            </a:r>
            <a:r>
              <a:rPr lang="cs-CZ" sz="2800" b="1" dirty="0"/>
              <a:t> písmo </a:t>
            </a:r>
            <a:r>
              <a:rPr lang="cs-CZ" sz="2800" dirty="0"/>
              <a:t>– šířka písmena se řídí jeho tvarem (písmeno </a:t>
            </a:r>
            <a:r>
              <a:rPr lang="cs-CZ" sz="2800" i="1" dirty="0"/>
              <a:t>i </a:t>
            </a:r>
            <a:r>
              <a:rPr lang="cs-CZ" sz="2800" dirty="0"/>
              <a:t>je užší než např. </a:t>
            </a:r>
            <a:r>
              <a:rPr lang="cs-CZ" sz="2800" i="1" dirty="0"/>
              <a:t>m</a:t>
            </a:r>
            <a:r>
              <a:rPr lang="cs-CZ" sz="2800" dirty="0"/>
              <a:t>)</a:t>
            </a:r>
          </a:p>
          <a:p>
            <a:pPr lvl="1"/>
            <a:r>
              <a:rPr lang="cs-CZ" sz="2400" dirty="0"/>
              <a:t>Naprostá většina fontů na PC</a:t>
            </a:r>
          </a:p>
          <a:p>
            <a:endParaRPr lang="cs-CZ" sz="2800" dirty="0"/>
          </a:p>
          <a:p>
            <a:r>
              <a:rPr lang="cs-CZ" sz="2800" b="1" dirty="0" err="1"/>
              <a:t>neproporciální</a:t>
            </a:r>
            <a:r>
              <a:rPr lang="cs-CZ" sz="2800" b="1" dirty="0"/>
              <a:t> písmo </a:t>
            </a:r>
            <a:r>
              <a:rPr lang="cs-CZ" sz="2800" dirty="0"/>
              <a:t>- všechna písmena jsou stejně široká, na PC se řeší patičkami (proto </a:t>
            </a:r>
            <a:r>
              <a:rPr lang="cs-CZ" sz="2800" dirty="0" err="1"/>
              <a:t>neproporciální</a:t>
            </a:r>
            <a:r>
              <a:rPr lang="cs-CZ" sz="2800" dirty="0"/>
              <a:t> font musí být patkový)</a:t>
            </a:r>
          </a:p>
          <a:p>
            <a:pPr lvl="1"/>
            <a:r>
              <a:rPr lang="cs-CZ" sz="2400" dirty="0"/>
              <a:t>Psaní na psacím stroji = strojové písmo (programový kód)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7" y="5157192"/>
            <a:ext cx="7848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Toto je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proporciální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písmo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Toto je 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neproporciální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písmo (</a:t>
            </a:r>
            <a:r>
              <a:rPr lang="cs-CZ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Courier</a:t>
            </a:r>
            <a:r>
              <a:rPr lang="cs-CZ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6070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rebuchet MS" panose="020B0603020202020204" pitchFamily="34" charset="0"/>
              </a:rPr>
              <a:t>Fonty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400" dirty="0"/>
              <a:t>Font = kompletní sada znaků abecedy jedné velikosti a jednotného stylu</a:t>
            </a:r>
          </a:p>
          <a:p>
            <a:pPr>
              <a:spcAft>
                <a:spcPts val="600"/>
              </a:spcAft>
            </a:pPr>
            <a:r>
              <a:rPr lang="cs-CZ" sz="2400" dirty="0"/>
              <a:t>Bitmapové – obrazy znaků vykreslené v rastru, pro každou velikost musí existovat samostatný font, běžně se již nepoužívají</a:t>
            </a:r>
          </a:p>
          <a:p>
            <a:r>
              <a:rPr lang="cs-CZ" sz="2400" dirty="0"/>
              <a:t>Vektorové (křivkové)</a:t>
            </a:r>
          </a:p>
          <a:p>
            <a:pPr lvl="1"/>
            <a:r>
              <a:rPr lang="cs-CZ" sz="2000" dirty="0" err="1"/>
              <a:t>TrueType</a:t>
            </a:r>
            <a:r>
              <a:rPr lang="cs-CZ" sz="2000" dirty="0"/>
              <a:t> – historicky starší (1990)</a:t>
            </a:r>
          </a:p>
          <a:p>
            <a:pPr lvl="1"/>
            <a:r>
              <a:rPr lang="cs-CZ" sz="2000" dirty="0"/>
              <a:t>Type1 (Post </a:t>
            </a:r>
            <a:r>
              <a:rPr lang="cs-CZ" sz="2000" dirty="0" err="1"/>
              <a:t>script</a:t>
            </a:r>
            <a:r>
              <a:rPr lang="cs-CZ" sz="2000" dirty="0"/>
              <a:t>) – původně výhradně pro postscriptová zařízení (tiskárny, apod.)</a:t>
            </a:r>
          </a:p>
          <a:p>
            <a:pPr lvl="1"/>
            <a:r>
              <a:rPr lang="cs-CZ" sz="2000" dirty="0" err="1"/>
              <a:t>OpenType</a:t>
            </a:r>
            <a:r>
              <a:rPr lang="cs-CZ" sz="2000" dirty="0"/>
              <a:t> – novější, oproti dřívějším </a:t>
            </a:r>
          </a:p>
          <a:p>
            <a:pPr marL="457200" lvl="1" indent="0">
              <a:buNone/>
            </a:pPr>
            <a:r>
              <a:rPr lang="cs-CZ" sz="2000" dirty="0"/>
              <a:t>dvěma vyřešil přenositelnost mezi </a:t>
            </a:r>
          </a:p>
          <a:p>
            <a:pPr marL="457200" lvl="1" indent="0">
              <a:buNone/>
            </a:pPr>
            <a:r>
              <a:rPr lang="cs-CZ" sz="2000" dirty="0"/>
              <a:t>Windows a Mac OS (jeden a týž soubor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2000" dirty="0"/>
              <a:t>lze používat v obou)</a:t>
            </a:r>
          </a:p>
          <a:p>
            <a:pPr marL="400050"/>
            <a:r>
              <a:rPr lang="cs-CZ" sz="2400" dirty="0">
                <a:hlinkClick r:id="rId2"/>
              </a:rPr>
              <a:t>http://www.ceskefonty.cz/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200" y="4509120"/>
            <a:ext cx="367828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4868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1546</Words>
  <Application>Microsoft Office PowerPoint</Application>
  <PresentationFormat>Předvádění na obrazovce (4:3)</PresentationFormat>
  <Paragraphs>277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Trebuchet MS</vt:lpstr>
      <vt:lpstr>Motiv sady Office</vt:lpstr>
      <vt:lpstr>Multimediální systémy</vt:lpstr>
      <vt:lpstr>Osnova přednášky</vt:lpstr>
      <vt:lpstr>Typografie</vt:lpstr>
      <vt:lpstr>Typografie</vt:lpstr>
      <vt:lpstr>Typografie</vt:lpstr>
      <vt:lpstr>Písmo</vt:lpstr>
      <vt:lpstr>Písmo</vt:lpstr>
      <vt:lpstr>Písmo</vt:lpstr>
      <vt:lpstr>Fonty</vt:lpstr>
      <vt:lpstr>Kódování znaků</vt:lpstr>
      <vt:lpstr>Unicode</vt:lpstr>
      <vt:lpstr>ASCII</vt:lpstr>
      <vt:lpstr>Osmibitová kódování češtiny</vt:lpstr>
      <vt:lpstr>Pravidla psaní textu</vt:lpstr>
      <vt:lpstr>Jak jste na tom? I</vt:lpstr>
      <vt:lpstr>Jak jste na tom? II</vt:lpstr>
      <vt:lpstr>Interpunkční znaménka</vt:lpstr>
      <vt:lpstr>Interpunkční znaménka</vt:lpstr>
      <vt:lpstr>Interpunkční znaménka</vt:lpstr>
      <vt:lpstr>Interpunkční znaménka</vt:lpstr>
      <vt:lpstr>Interpunkční znaménka</vt:lpstr>
      <vt:lpstr>Spojovník</vt:lpstr>
      <vt:lpstr>Zkratky</vt:lpstr>
      <vt:lpstr>Značky</vt:lpstr>
      <vt:lpstr>Značky</vt:lpstr>
      <vt:lpstr>Čísla a číslice</vt:lpstr>
      <vt:lpstr>Čísla a číslice</vt:lpstr>
      <vt:lpstr>Čísla a číslice</vt:lpstr>
      <vt:lpstr>Čísla a číslice</vt:lpstr>
      <vt:lpstr>!!!</vt:lpstr>
      <vt:lpstr>icí x ící !!!</vt:lpstr>
      <vt:lpstr>Prezentace aplikace PowerPoint</vt:lpstr>
      <vt:lpstr>Zdroj!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Multimediální systémy</dc:title>
  <dc:creator>kac072</dc:creator>
  <cp:lastModifiedBy>Kacmarik Michal</cp:lastModifiedBy>
  <cp:revision>480</cp:revision>
  <dcterms:created xsi:type="dcterms:W3CDTF">2014-09-17T09:21:54Z</dcterms:created>
  <dcterms:modified xsi:type="dcterms:W3CDTF">2022-07-15T07:37:27Z</dcterms:modified>
</cp:coreProperties>
</file>