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7" r:id="rId1"/>
  </p:sldMasterIdLst>
  <p:notesMasterIdLst>
    <p:notesMasterId r:id="rId34"/>
  </p:notesMasterIdLst>
  <p:sldIdLst>
    <p:sldId id="256" r:id="rId2"/>
    <p:sldId id="257" r:id="rId3"/>
    <p:sldId id="263" r:id="rId4"/>
    <p:sldId id="264" r:id="rId5"/>
    <p:sldId id="265" r:id="rId6"/>
    <p:sldId id="259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9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88" r:id="rId27"/>
    <p:sldId id="290" r:id="rId28"/>
    <p:sldId id="291" r:id="rId29"/>
    <p:sldId id="292" r:id="rId30"/>
    <p:sldId id="293" r:id="rId31"/>
    <p:sldId id="294" r:id="rId32"/>
    <p:sldId id="289" r:id="rId33"/>
  </p:sldIdLst>
  <p:sldSz cx="9144000" cy="6858000" type="screen4x3"/>
  <p:notesSz cx="6948488" cy="92837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1">
            <a:extLst>
              <a:ext uri="{FF2B5EF4-FFF2-40B4-BE49-F238E27FC236}">
                <a16:creationId xmlns:a16="http://schemas.microsoft.com/office/drawing/2014/main" id="{B6978BBF-85FE-47DD-A4AE-CEC283B39F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948488" cy="92837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AFEB236D-D52F-49A2-BDE1-FD7BEAAD3115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00831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80" tIns="46440" rIns="92880" bIns="4644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  <a:cs typeface="Arial Unicode MS" charset="0"/>
              </a:defRPr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D73CEA90-6C7F-46B1-991A-F00F17B82E5C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3937000" y="0"/>
            <a:ext cx="300831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80" tIns="46440" rIns="92880" bIns="4644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  <a:cs typeface="Arial Unicode MS" charset="0"/>
              </a:defRPr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3077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6913"/>
            <a:ext cx="4640263" cy="347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A9B5920-E688-4D5A-980E-0816C243BE33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925513" y="4410075"/>
            <a:ext cx="5094287" cy="417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altLang="cs-CZ" noProof="0" dirty="0"/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CC9D5927-1EE2-4984-BB4D-6428A7615B6A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0" y="8820150"/>
            <a:ext cx="300831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80" tIns="46440" rIns="92880" bIns="46440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  <a:cs typeface="Arial Unicode MS" charset="0"/>
              </a:defRPr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F3B3DF89-4C4A-46F4-957E-F34AEA4E157A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3937000" y="8820150"/>
            <a:ext cx="300831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80" tIns="46440" rIns="92880" bIns="46440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  <a:cs typeface="Arial Unicode MS" charset="0"/>
              </a:defRPr>
            </a:lvl1pPr>
          </a:lstStyle>
          <a:p>
            <a:pPr>
              <a:defRPr/>
            </a:pPr>
            <a:fld id="{9151926B-61AE-40DB-BCD8-367D75AB58B2}" type="slidenum">
              <a:rPr lang="en-US" altLang="cs-CZ"/>
              <a:pPr>
                <a:defRPr/>
              </a:pPr>
              <a:t>‹#›</a:t>
            </a:fld>
            <a:endParaRPr lang="en-US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7AF84EE3-F53B-4A80-9120-7E90F7DE6616}" type="slidenum">
              <a:rPr lang="en-US" altLang="cs-CZ" smtClean="0"/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1</a:t>
            </a:fld>
            <a:endParaRPr lang="en-US" altLang="cs-CZ" smtClean="0"/>
          </a:p>
        </p:txBody>
      </p:sp>
      <p:sp>
        <p:nvSpPr>
          <p:cNvPr id="512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6913"/>
            <a:ext cx="4641850" cy="34813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25513" y="4410075"/>
            <a:ext cx="5095875" cy="41767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83728734-5F18-45DB-9ABA-8F8370429DEB}" type="slidenum">
              <a:rPr lang="en-US" altLang="cs-CZ" smtClean="0"/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10</a:t>
            </a:fld>
            <a:endParaRPr lang="en-US" altLang="cs-CZ" smtClean="0"/>
          </a:p>
        </p:txBody>
      </p:sp>
      <p:sp>
        <p:nvSpPr>
          <p:cNvPr id="235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6913"/>
            <a:ext cx="4641850" cy="34813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25513" y="4410075"/>
            <a:ext cx="5095875" cy="41767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6969C1AD-1C2D-4D94-AC13-CE6AA775E954}" type="slidenum">
              <a:rPr lang="en-US" altLang="cs-CZ" smtClean="0"/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11</a:t>
            </a:fld>
            <a:endParaRPr lang="en-US" altLang="cs-CZ" smtClean="0"/>
          </a:p>
        </p:txBody>
      </p:sp>
      <p:sp>
        <p:nvSpPr>
          <p:cNvPr id="256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6913"/>
            <a:ext cx="4641850" cy="34813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25513" y="4410075"/>
            <a:ext cx="5095875" cy="41767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2839C26E-CDCC-40FE-9FC8-2447B3E8D7D7}" type="slidenum">
              <a:rPr lang="en-US" altLang="cs-CZ" smtClean="0"/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12</a:t>
            </a:fld>
            <a:endParaRPr lang="en-US" altLang="cs-CZ" smtClean="0"/>
          </a:p>
        </p:txBody>
      </p:sp>
      <p:sp>
        <p:nvSpPr>
          <p:cNvPr id="276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6913"/>
            <a:ext cx="4641850" cy="34813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25513" y="4410075"/>
            <a:ext cx="5095875" cy="41767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90DA8C1A-1160-4E9F-8858-968396E388C8}" type="slidenum">
              <a:rPr lang="en-US" altLang="cs-CZ" smtClean="0"/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13</a:t>
            </a:fld>
            <a:endParaRPr lang="en-US" altLang="cs-CZ" smtClean="0"/>
          </a:p>
        </p:txBody>
      </p:sp>
      <p:sp>
        <p:nvSpPr>
          <p:cNvPr id="296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6913"/>
            <a:ext cx="4641850" cy="34813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7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25513" y="4410075"/>
            <a:ext cx="5095875" cy="41767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6BAC25AA-31B3-4EA1-BA68-6A8BA511ABB7}" type="slidenum">
              <a:rPr lang="en-US" altLang="cs-CZ" smtClean="0"/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14</a:t>
            </a:fld>
            <a:endParaRPr lang="en-US" altLang="cs-CZ" smtClean="0"/>
          </a:p>
        </p:txBody>
      </p:sp>
      <p:sp>
        <p:nvSpPr>
          <p:cNvPr id="3174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6913"/>
            <a:ext cx="4641850" cy="34813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17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25513" y="4410075"/>
            <a:ext cx="5095875" cy="41767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E1130F44-FB17-4FB2-838C-6CA959BF4DAA}" type="slidenum">
              <a:rPr lang="en-US" altLang="cs-CZ" smtClean="0"/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15</a:t>
            </a:fld>
            <a:endParaRPr lang="en-US" altLang="cs-CZ" smtClean="0"/>
          </a:p>
        </p:txBody>
      </p:sp>
      <p:sp>
        <p:nvSpPr>
          <p:cNvPr id="337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6913"/>
            <a:ext cx="4641850" cy="34813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7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25513" y="4410075"/>
            <a:ext cx="5095875" cy="41767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171C1F70-20FB-47BC-8C4D-DFFB138AA2C0}" type="slidenum">
              <a:rPr lang="en-US" altLang="cs-CZ" smtClean="0"/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16</a:t>
            </a:fld>
            <a:endParaRPr lang="en-US" altLang="cs-CZ" smtClean="0"/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6913"/>
            <a:ext cx="4641850" cy="34813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25513" y="4410075"/>
            <a:ext cx="5095875" cy="41767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45C59CB6-CE84-4ED1-B62B-D6C84DEE0212}" type="slidenum">
              <a:rPr lang="en-US" altLang="cs-CZ" smtClean="0"/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17</a:t>
            </a:fld>
            <a:endParaRPr lang="en-US" altLang="cs-CZ" smtClean="0"/>
          </a:p>
        </p:txBody>
      </p:sp>
      <p:sp>
        <p:nvSpPr>
          <p:cNvPr id="378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6913"/>
            <a:ext cx="4641850" cy="34813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789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25513" y="4410075"/>
            <a:ext cx="5095875" cy="41767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6F6C1B9A-1454-4E92-A686-3C9344440B4B}" type="slidenum">
              <a:rPr lang="en-US" altLang="cs-CZ" smtClean="0"/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18</a:t>
            </a:fld>
            <a:endParaRPr lang="en-US" altLang="cs-CZ" smtClean="0"/>
          </a:p>
        </p:txBody>
      </p:sp>
      <p:sp>
        <p:nvSpPr>
          <p:cNvPr id="399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6913"/>
            <a:ext cx="4641850" cy="34813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99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25513" y="4410075"/>
            <a:ext cx="5095875" cy="41767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F2092B80-9B9A-4EBF-96C7-7C7FBD0DAC93}" type="slidenum">
              <a:rPr lang="en-US" altLang="cs-CZ" smtClean="0"/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19</a:t>
            </a:fld>
            <a:endParaRPr lang="en-US" altLang="cs-CZ" smtClean="0"/>
          </a:p>
        </p:txBody>
      </p:sp>
      <p:sp>
        <p:nvSpPr>
          <p:cNvPr id="4198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6913"/>
            <a:ext cx="4641850" cy="34813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98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25513" y="4410075"/>
            <a:ext cx="5095875" cy="41767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2DBCCB0A-F237-4089-8F9C-84F7DB08F706}" type="slidenum">
              <a:rPr lang="en-US" altLang="cs-CZ" smtClean="0"/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2</a:t>
            </a:fld>
            <a:endParaRPr lang="en-US" altLang="cs-CZ" smtClean="0"/>
          </a:p>
        </p:txBody>
      </p:sp>
      <p:sp>
        <p:nvSpPr>
          <p:cNvPr id="71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6913"/>
            <a:ext cx="4641850" cy="34813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25513" y="4410075"/>
            <a:ext cx="5095875" cy="40878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B9BCF742-92E6-407C-A8DE-710E1DC011F0}" type="slidenum">
              <a:rPr lang="en-US" altLang="cs-CZ" smtClean="0"/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20</a:t>
            </a:fld>
            <a:endParaRPr lang="en-US" altLang="cs-CZ" smtClean="0"/>
          </a:p>
        </p:txBody>
      </p:sp>
      <p:sp>
        <p:nvSpPr>
          <p:cNvPr id="440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6913"/>
            <a:ext cx="4641850" cy="34813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40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25513" y="4410075"/>
            <a:ext cx="5095875" cy="41767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E83751E2-184D-46A8-BEC3-C42D5E126851}" type="slidenum">
              <a:rPr lang="en-US" altLang="cs-CZ" smtClean="0"/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21</a:t>
            </a:fld>
            <a:endParaRPr lang="en-US" altLang="cs-CZ" smtClean="0"/>
          </a:p>
        </p:txBody>
      </p:sp>
      <p:sp>
        <p:nvSpPr>
          <p:cNvPr id="460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6913"/>
            <a:ext cx="4641850" cy="34813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608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25513" y="4410075"/>
            <a:ext cx="5095875" cy="41767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314ACBC9-ED5A-4310-838E-FC45ABEBBF80}" type="slidenum">
              <a:rPr lang="en-US" altLang="cs-CZ" smtClean="0"/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22</a:t>
            </a:fld>
            <a:endParaRPr lang="en-US" altLang="cs-CZ" smtClean="0"/>
          </a:p>
        </p:txBody>
      </p:sp>
      <p:sp>
        <p:nvSpPr>
          <p:cNvPr id="481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6913"/>
            <a:ext cx="4641850" cy="34813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813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25513" y="4410075"/>
            <a:ext cx="5095875" cy="41767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BB663673-BF96-41A9-83E9-22D9B65A4F1D}" type="slidenum">
              <a:rPr lang="en-US" altLang="cs-CZ" smtClean="0"/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23</a:t>
            </a:fld>
            <a:endParaRPr lang="en-US" altLang="cs-CZ" smtClean="0"/>
          </a:p>
        </p:txBody>
      </p:sp>
      <p:sp>
        <p:nvSpPr>
          <p:cNvPr id="5017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6913"/>
            <a:ext cx="4641850" cy="34813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01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25513" y="4410075"/>
            <a:ext cx="5095875" cy="41767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32282118-6134-45F1-A8BE-CED2F2BEB5AD}" type="slidenum">
              <a:rPr lang="en-US" altLang="cs-CZ" smtClean="0"/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24</a:t>
            </a:fld>
            <a:endParaRPr lang="en-US" altLang="cs-CZ" smtClean="0"/>
          </a:p>
        </p:txBody>
      </p:sp>
      <p:sp>
        <p:nvSpPr>
          <p:cNvPr id="5222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6913"/>
            <a:ext cx="4641850" cy="34813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222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25513" y="4410075"/>
            <a:ext cx="5095875" cy="41767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5F4D0351-55E6-47FB-BEDC-718DAC14B804}" type="slidenum">
              <a:rPr lang="en-US" altLang="cs-CZ" smtClean="0"/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25</a:t>
            </a:fld>
            <a:endParaRPr lang="en-US" altLang="cs-CZ" smtClean="0"/>
          </a:p>
        </p:txBody>
      </p:sp>
      <p:sp>
        <p:nvSpPr>
          <p:cNvPr id="542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6913"/>
            <a:ext cx="4641850" cy="34813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42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25513" y="4410075"/>
            <a:ext cx="5095875" cy="41767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94AC8493-12A6-4521-8F42-C249B88239EA}" type="slidenum">
              <a:rPr lang="en-US" altLang="cs-CZ" smtClean="0"/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26</a:t>
            </a:fld>
            <a:endParaRPr lang="en-US" altLang="cs-CZ" smtClean="0"/>
          </a:p>
        </p:txBody>
      </p:sp>
      <p:sp>
        <p:nvSpPr>
          <p:cNvPr id="5632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6913"/>
            <a:ext cx="4641850" cy="34813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632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25513" y="4410075"/>
            <a:ext cx="5095875" cy="40878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14A97B60-9B29-4FB0-9980-D5398C1FF8CD}" type="slidenum">
              <a:rPr lang="en-US" altLang="cs-CZ" smtClean="0"/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28</a:t>
            </a:fld>
            <a:endParaRPr lang="en-US" altLang="cs-CZ" smtClean="0"/>
          </a:p>
        </p:txBody>
      </p:sp>
      <p:sp>
        <p:nvSpPr>
          <p:cNvPr id="593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6913"/>
            <a:ext cx="4641850" cy="34813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93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25513" y="4410075"/>
            <a:ext cx="5095875" cy="40878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5967CC8A-3F5F-4E2B-91FE-7906CAA42C35}" type="slidenum">
              <a:rPr lang="en-US" altLang="cs-CZ" smtClean="0"/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29</a:t>
            </a:fld>
            <a:endParaRPr lang="en-US" altLang="cs-CZ" smtClean="0"/>
          </a:p>
        </p:txBody>
      </p:sp>
      <p:sp>
        <p:nvSpPr>
          <p:cNvPr id="614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6913"/>
            <a:ext cx="4641850" cy="34813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25513" y="4410075"/>
            <a:ext cx="5095875" cy="40878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54208389-52D3-4F5A-8E49-3B1DFE3AEE4B}" type="slidenum">
              <a:rPr lang="en-US" altLang="cs-CZ" smtClean="0"/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30</a:t>
            </a:fld>
            <a:endParaRPr lang="en-US" altLang="cs-CZ" smtClean="0"/>
          </a:p>
        </p:txBody>
      </p:sp>
      <p:sp>
        <p:nvSpPr>
          <p:cNvPr id="634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6913"/>
            <a:ext cx="4641850" cy="34813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349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25513" y="4410075"/>
            <a:ext cx="5095875" cy="40878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FE920575-9E9E-4A83-B172-2DF40B04C687}" type="slidenum">
              <a:rPr lang="en-US" altLang="cs-CZ" smtClean="0"/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3</a:t>
            </a:fld>
            <a:endParaRPr lang="en-US" altLang="cs-CZ" smtClean="0"/>
          </a:p>
        </p:txBody>
      </p:sp>
      <p:sp>
        <p:nvSpPr>
          <p:cNvPr id="92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6913"/>
            <a:ext cx="4641850" cy="34813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25513" y="4410075"/>
            <a:ext cx="5095875" cy="41767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BC4D5ACD-DC9C-4F2F-B94A-427F4EFEAD30}" type="slidenum">
              <a:rPr lang="en-US" altLang="cs-CZ" smtClean="0"/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31</a:t>
            </a:fld>
            <a:endParaRPr lang="en-US" altLang="cs-CZ" smtClean="0"/>
          </a:p>
        </p:txBody>
      </p:sp>
      <p:sp>
        <p:nvSpPr>
          <p:cNvPr id="655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6913"/>
            <a:ext cx="4641850" cy="34813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55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25513" y="4410075"/>
            <a:ext cx="5095875" cy="40878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26F44400-428C-4589-84A4-7BDE1C503C6E}" type="slidenum">
              <a:rPr lang="en-US" altLang="cs-CZ" smtClean="0"/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32</a:t>
            </a:fld>
            <a:endParaRPr lang="en-US" altLang="cs-CZ" smtClean="0"/>
          </a:p>
        </p:txBody>
      </p:sp>
      <p:sp>
        <p:nvSpPr>
          <p:cNvPr id="6758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6913"/>
            <a:ext cx="4641850" cy="34813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758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25513" y="4410075"/>
            <a:ext cx="5095875" cy="41767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8BED2CC7-B1FB-4AD9-95E8-60FE24639B20}" type="slidenum">
              <a:rPr lang="en-US" altLang="cs-CZ" smtClean="0"/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4</a:t>
            </a:fld>
            <a:endParaRPr lang="en-US" altLang="cs-CZ" smtClean="0"/>
          </a:p>
        </p:txBody>
      </p:sp>
      <p:sp>
        <p:nvSpPr>
          <p:cNvPr id="112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6913"/>
            <a:ext cx="4641850" cy="34813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2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25513" y="4410075"/>
            <a:ext cx="5095875" cy="41767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71194BCD-5140-4EB2-A28A-B6D8460D5D6B}" type="slidenum">
              <a:rPr lang="en-US" altLang="cs-CZ" smtClean="0"/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5</a:t>
            </a:fld>
            <a:endParaRPr lang="en-US" altLang="cs-CZ" smtClean="0"/>
          </a:p>
        </p:txBody>
      </p:sp>
      <p:sp>
        <p:nvSpPr>
          <p:cNvPr id="133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6913"/>
            <a:ext cx="4641850" cy="34813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25513" y="4410075"/>
            <a:ext cx="5095875" cy="41767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E59B4C5D-D4EE-47F2-BCC2-DDE6EC03B9C1}" type="slidenum">
              <a:rPr lang="en-US" altLang="cs-CZ" smtClean="0"/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6</a:t>
            </a:fld>
            <a:endParaRPr lang="en-US" altLang="cs-CZ" smtClean="0"/>
          </a:p>
        </p:txBody>
      </p:sp>
      <p:sp>
        <p:nvSpPr>
          <p:cNvPr id="153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6913"/>
            <a:ext cx="4641850" cy="34813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25513" y="4410075"/>
            <a:ext cx="5095875" cy="40878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CCE9D9C3-6681-4E90-9B47-0C765B87E0D2}" type="slidenum">
              <a:rPr lang="en-US" altLang="cs-CZ" smtClean="0"/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7</a:t>
            </a:fld>
            <a:endParaRPr lang="en-US" altLang="cs-CZ" smtClean="0"/>
          </a:p>
        </p:txBody>
      </p:sp>
      <p:sp>
        <p:nvSpPr>
          <p:cNvPr id="174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6913"/>
            <a:ext cx="4641850" cy="34813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25513" y="4410075"/>
            <a:ext cx="5095875" cy="41767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F608272C-6A4E-462A-B627-947DB476AB7E}" type="slidenum">
              <a:rPr lang="en-US" altLang="cs-CZ" smtClean="0"/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8</a:t>
            </a:fld>
            <a:endParaRPr lang="en-US" altLang="cs-CZ" smtClean="0"/>
          </a:p>
        </p:txBody>
      </p:sp>
      <p:sp>
        <p:nvSpPr>
          <p:cNvPr id="194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6913"/>
            <a:ext cx="4641850" cy="34813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25513" y="4410075"/>
            <a:ext cx="5095875" cy="41767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ED8F276B-22AE-495F-8256-9EC9B0218ADB}" type="slidenum">
              <a:rPr lang="en-US" altLang="cs-CZ" smtClean="0"/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9</a:t>
            </a:fld>
            <a:endParaRPr lang="en-US" altLang="cs-CZ" smtClean="0"/>
          </a:p>
        </p:txBody>
      </p:sp>
      <p:sp>
        <p:nvSpPr>
          <p:cNvPr id="215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6913"/>
            <a:ext cx="4641850" cy="34813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25513" y="4410075"/>
            <a:ext cx="5095875" cy="41767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60687E8-4616-4A0F-8BC0-57457F82C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1C8AC56-D621-4ACC-B5B9-FFB555E28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F6993A9-4433-47CF-8669-DC0846927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E0149D-36CD-4CAD-9AF8-1FB5E49DF565}" type="slidenum">
              <a:rPr lang="en-US" altLang="cs-CZ"/>
              <a:pPr>
                <a:defRPr/>
              </a:pPr>
              <a:t>‹#›</a:t>
            </a:fld>
            <a:endParaRPr lang="en-US" altLang="cs-CZ" dirty="0"/>
          </a:p>
        </p:txBody>
      </p:sp>
    </p:spTree>
    <p:extLst>
      <p:ext uri="{BB962C8B-B14F-4D97-AF65-F5344CB8AC3E}">
        <p14:creationId xmlns:p14="http://schemas.microsoft.com/office/powerpoint/2010/main" val="119295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60687E8-4616-4A0F-8BC0-57457F82C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1C8AC56-D621-4ACC-B5B9-FFB555E28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F6993A9-4433-47CF-8669-DC0846927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5EC23-0CA1-45BD-B4D9-7D45904DB214}" type="slidenum">
              <a:rPr lang="en-US" altLang="cs-CZ"/>
              <a:pPr>
                <a:defRPr/>
              </a:pPr>
              <a:t>‹#›</a:t>
            </a:fld>
            <a:endParaRPr lang="en-US" altLang="cs-CZ" dirty="0"/>
          </a:p>
        </p:txBody>
      </p:sp>
    </p:spTree>
    <p:extLst>
      <p:ext uri="{BB962C8B-B14F-4D97-AF65-F5344CB8AC3E}">
        <p14:creationId xmlns:p14="http://schemas.microsoft.com/office/powerpoint/2010/main" val="3708261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60687E8-4616-4A0F-8BC0-57457F82C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1C8AC56-D621-4ACC-B5B9-FFB555E28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F6993A9-4433-47CF-8669-DC0846927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FA6B8-F9BB-44F8-9577-1DB0016D626B}" type="slidenum">
              <a:rPr lang="en-US" altLang="cs-CZ"/>
              <a:pPr>
                <a:defRPr/>
              </a:pPr>
              <a:t>‹#›</a:t>
            </a:fld>
            <a:endParaRPr lang="en-US" altLang="cs-CZ" dirty="0"/>
          </a:p>
        </p:txBody>
      </p:sp>
    </p:spTree>
    <p:extLst>
      <p:ext uri="{BB962C8B-B14F-4D97-AF65-F5344CB8AC3E}">
        <p14:creationId xmlns:p14="http://schemas.microsoft.com/office/powerpoint/2010/main" val="3872950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19475" y="1828800"/>
            <a:ext cx="5341938" cy="236061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1DE15B8-A485-4B97-AE5B-FF06B9E0365A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1225550" y="6200775"/>
            <a:ext cx="1903413" cy="4556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6A5A048-0781-4D9A-9974-35650DDCAC9B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3303588" y="6200775"/>
            <a:ext cx="3635375" cy="4556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CD80940-9C2C-462C-BB84-B24DF8A741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7092950" y="6200775"/>
            <a:ext cx="1903413" cy="4556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99C564-3A94-42BB-B9AD-B29B5E07F9AD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955656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60687E8-4616-4A0F-8BC0-57457F82C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1C8AC56-D621-4ACC-B5B9-FFB555E28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F6993A9-4433-47CF-8669-DC0846927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A63FF-1FDB-43D3-8278-538E194752E3}" type="slidenum">
              <a:rPr lang="en-US" altLang="cs-CZ"/>
              <a:pPr>
                <a:defRPr/>
              </a:pPr>
              <a:t>‹#›</a:t>
            </a:fld>
            <a:endParaRPr lang="en-US" altLang="cs-CZ" dirty="0"/>
          </a:p>
        </p:txBody>
      </p:sp>
    </p:spTree>
    <p:extLst>
      <p:ext uri="{BB962C8B-B14F-4D97-AF65-F5344CB8AC3E}">
        <p14:creationId xmlns:p14="http://schemas.microsoft.com/office/powerpoint/2010/main" val="1041961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60687E8-4616-4A0F-8BC0-57457F82C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1C8AC56-D621-4ACC-B5B9-FFB555E28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F6993A9-4433-47CF-8669-DC0846927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00F1D-CE9E-4A9D-AEF9-C0318C86B75D}" type="slidenum">
              <a:rPr lang="en-US" altLang="cs-CZ"/>
              <a:pPr>
                <a:defRPr/>
              </a:pPr>
              <a:t>‹#›</a:t>
            </a:fld>
            <a:endParaRPr lang="en-US" altLang="cs-CZ" dirty="0"/>
          </a:p>
        </p:txBody>
      </p:sp>
    </p:spTree>
    <p:extLst>
      <p:ext uri="{BB962C8B-B14F-4D97-AF65-F5344CB8AC3E}">
        <p14:creationId xmlns:p14="http://schemas.microsoft.com/office/powerpoint/2010/main" val="1013658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>
            <a:extLst>
              <a:ext uri="{FF2B5EF4-FFF2-40B4-BE49-F238E27FC236}">
                <a16:creationId xmlns:a16="http://schemas.microsoft.com/office/drawing/2014/main" id="{960687E8-4616-4A0F-8BC0-57457F82C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61C8AC56-D621-4ACC-B5B9-FFB555E28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7" name="Zástupný symbol pro číslo snímku 5">
            <a:extLst>
              <a:ext uri="{FF2B5EF4-FFF2-40B4-BE49-F238E27FC236}">
                <a16:creationId xmlns:a16="http://schemas.microsoft.com/office/drawing/2014/main" id="{5F6993A9-4433-47CF-8669-DC0846927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D81829-C80B-494C-803D-CC9053B47930}" type="slidenum">
              <a:rPr lang="en-US" altLang="cs-CZ"/>
              <a:pPr>
                <a:defRPr/>
              </a:pPr>
              <a:t>‹#›</a:t>
            </a:fld>
            <a:endParaRPr lang="en-US" altLang="cs-CZ" dirty="0"/>
          </a:p>
        </p:txBody>
      </p:sp>
    </p:spTree>
    <p:extLst>
      <p:ext uri="{BB962C8B-B14F-4D97-AF65-F5344CB8AC3E}">
        <p14:creationId xmlns:p14="http://schemas.microsoft.com/office/powerpoint/2010/main" val="2496982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>
            <a:extLst>
              <a:ext uri="{FF2B5EF4-FFF2-40B4-BE49-F238E27FC236}">
                <a16:creationId xmlns:a16="http://schemas.microsoft.com/office/drawing/2014/main" id="{960687E8-4616-4A0F-8BC0-57457F82C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8" name="Zástupný symbol pro zápatí 4">
            <a:extLst>
              <a:ext uri="{FF2B5EF4-FFF2-40B4-BE49-F238E27FC236}">
                <a16:creationId xmlns:a16="http://schemas.microsoft.com/office/drawing/2014/main" id="{61C8AC56-D621-4ACC-B5B9-FFB555E28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9" name="Zástupný symbol pro číslo snímku 5">
            <a:extLst>
              <a:ext uri="{FF2B5EF4-FFF2-40B4-BE49-F238E27FC236}">
                <a16:creationId xmlns:a16="http://schemas.microsoft.com/office/drawing/2014/main" id="{5F6993A9-4433-47CF-8669-DC0846927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854A52-6440-421C-87AB-9530AA125F9E}" type="slidenum">
              <a:rPr lang="en-US" altLang="cs-CZ"/>
              <a:pPr>
                <a:defRPr/>
              </a:pPr>
              <a:t>‹#›</a:t>
            </a:fld>
            <a:endParaRPr lang="en-US" altLang="cs-CZ" dirty="0"/>
          </a:p>
        </p:txBody>
      </p:sp>
    </p:spTree>
    <p:extLst>
      <p:ext uri="{BB962C8B-B14F-4D97-AF65-F5344CB8AC3E}">
        <p14:creationId xmlns:p14="http://schemas.microsoft.com/office/powerpoint/2010/main" val="2917915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3">
            <a:extLst>
              <a:ext uri="{FF2B5EF4-FFF2-40B4-BE49-F238E27FC236}">
                <a16:creationId xmlns:a16="http://schemas.microsoft.com/office/drawing/2014/main" id="{960687E8-4616-4A0F-8BC0-57457F82C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4" name="Zástupný symbol pro zápatí 4">
            <a:extLst>
              <a:ext uri="{FF2B5EF4-FFF2-40B4-BE49-F238E27FC236}">
                <a16:creationId xmlns:a16="http://schemas.microsoft.com/office/drawing/2014/main" id="{61C8AC56-D621-4ACC-B5B9-FFB555E28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5" name="Zástupný symbol pro číslo snímku 5">
            <a:extLst>
              <a:ext uri="{FF2B5EF4-FFF2-40B4-BE49-F238E27FC236}">
                <a16:creationId xmlns:a16="http://schemas.microsoft.com/office/drawing/2014/main" id="{5F6993A9-4433-47CF-8669-DC0846927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5AB583-CFA7-4BFA-AF74-6E64031BABC8}" type="slidenum">
              <a:rPr lang="en-US" altLang="cs-CZ"/>
              <a:pPr>
                <a:defRPr/>
              </a:pPr>
              <a:t>‹#›</a:t>
            </a:fld>
            <a:endParaRPr lang="en-US" altLang="cs-CZ" dirty="0"/>
          </a:p>
        </p:txBody>
      </p:sp>
    </p:spTree>
    <p:extLst>
      <p:ext uri="{BB962C8B-B14F-4D97-AF65-F5344CB8AC3E}">
        <p14:creationId xmlns:p14="http://schemas.microsoft.com/office/powerpoint/2010/main" val="3210403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>
            <a:extLst>
              <a:ext uri="{FF2B5EF4-FFF2-40B4-BE49-F238E27FC236}">
                <a16:creationId xmlns:a16="http://schemas.microsoft.com/office/drawing/2014/main" id="{960687E8-4616-4A0F-8BC0-57457F82C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3" name="Zástupný symbol pro zápatí 4">
            <a:extLst>
              <a:ext uri="{FF2B5EF4-FFF2-40B4-BE49-F238E27FC236}">
                <a16:creationId xmlns:a16="http://schemas.microsoft.com/office/drawing/2014/main" id="{61C8AC56-D621-4ACC-B5B9-FFB555E28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4" name="Zástupný symbol pro číslo snímku 5">
            <a:extLst>
              <a:ext uri="{FF2B5EF4-FFF2-40B4-BE49-F238E27FC236}">
                <a16:creationId xmlns:a16="http://schemas.microsoft.com/office/drawing/2014/main" id="{5F6993A9-4433-47CF-8669-DC0846927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4DC9DC-6F72-449D-857A-A2DD202C1DDE}" type="slidenum">
              <a:rPr lang="en-US" altLang="cs-CZ"/>
              <a:pPr>
                <a:defRPr/>
              </a:pPr>
              <a:t>‹#›</a:t>
            </a:fld>
            <a:endParaRPr lang="en-US" altLang="cs-CZ" dirty="0"/>
          </a:p>
        </p:txBody>
      </p:sp>
    </p:spTree>
    <p:extLst>
      <p:ext uri="{BB962C8B-B14F-4D97-AF65-F5344CB8AC3E}">
        <p14:creationId xmlns:p14="http://schemas.microsoft.com/office/powerpoint/2010/main" val="2833832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3">
            <a:extLst>
              <a:ext uri="{FF2B5EF4-FFF2-40B4-BE49-F238E27FC236}">
                <a16:creationId xmlns:a16="http://schemas.microsoft.com/office/drawing/2014/main" id="{960687E8-4616-4A0F-8BC0-57457F82C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61C8AC56-D621-4ACC-B5B9-FFB555E28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7" name="Zástupný symbol pro číslo snímku 5">
            <a:extLst>
              <a:ext uri="{FF2B5EF4-FFF2-40B4-BE49-F238E27FC236}">
                <a16:creationId xmlns:a16="http://schemas.microsoft.com/office/drawing/2014/main" id="{5F6993A9-4433-47CF-8669-DC0846927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C1FCB-FB20-4134-B215-D37882425444}" type="slidenum">
              <a:rPr lang="en-US" altLang="cs-CZ"/>
              <a:pPr>
                <a:defRPr/>
              </a:pPr>
              <a:t>‹#›</a:t>
            </a:fld>
            <a:endParaRPr lang="en-US" altLang="cs-CZ" dirty="0"/>
          </a:p>
        </p:txBody>
      </p:sp>
    </p:spTree>
    <p:extLst>
      <p:ext uri="{BB962C8B-B14F-4D97-AF65-F5344CB8AC3E}">
        <p14:creationId xmlns:p14="http://schemas.microsoft.com/office/powerpoint/2010/main" val="1811157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3">
            <a:extLst>
              <a:ext uri="{FF2B5EF4-FFF2-40B4-BE49-F238E27FC236}">
                <a16:creationId xmlns:a16="http://schemas.microsoft.com/office/drawing/2014/main" id="{960687E8-4616-4A0F-8BC0-57457F82C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61C8AC56-D621-4ACC-B5B9-FFB555E28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7" name="Zástupný symbol pro číslo snímku 5">
            <a:extLst>
              <a:ext uri="{FF2B5EF4-FFF2-40B4-BE49-F238E27FC236}">
                <a16:creationId xmlns:a16="http://schemas.microsoft.com/office/drawing/2014/main" id="{5F6993A9-4433-47CF-8669-DC0846927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79AF3-A720-4842-917B-5A15CBC21C33}" type="slidenum">
              <a:rPr lang="en-US" altLang="cs-CZ"/>
              <a:pPr>
                <a:defRPr/>
              </a:pPr>
              <a:t>‹#›</a:t>
            </a:fld>
            <a:endParaRPr lang="en-US" altLang="cs-CZ" dirty="0"/>
          </a:p>
        </p:txBody>
      </p:sp>
    </p:spTree>
    <p:extLst>
      <p:ext uri="{BB962C8B-B14F-4D97-AF65-F5344CB8AC3E}">
        <p14:creationId xmlns:p14="http://schemas.microsoft.com/office/powerpoint/2010/main" val="1375704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Upravte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60687E8-4616-4A0F-8BC0-57457F82C9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1C8AC56-D621-4ACC-B5B9-FFB555E28A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F6993A9-4433-47CF-8669-DC08469273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F3C096D-CD7A-4472-B83D-8E3F27A1BCC5}" type="slidenum">
              <a:rPr lang="en-US" altLang="cs-CZ"/>
              <a:pPr>
                <a:defRPr/>
              </a:pPr>
              <a:t>‹#›</a:t>
            </a:fld>
            <a:endParaRPr lang="en-US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  <p:sldLayoutId id="2147483822" r:id="rId12"/>
  </p:sldLayoutIdLst>
  <p:txStyles>
    <p:titleStyle>
      <a:lvl1pPr algn="ctr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  <a:lvl2pPr algn="ctr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</a:defRPr>
      </a:lvl2pPr>
      <a:lvl3pPr algn="ctr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</a:defRPr>
      </a:lvl3pPr>
      <a:lvl4pPr algn="ctr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</a:defRPr>
      </a:lvl4pPr>
      <a:lvl5pPr algn="ctr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</a:defRPr>
      </a:lvl5pPr>
      <a:lvl6pPr marL="457200" algn="ctr" defTabSz="68580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</a:defRPr>
      </a:lvl6pPr>
      <a:lvl7pPr marL="914400" algn="ctr" defTabSz="68580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</a:defRPr>
      </a:lvl7pPr>
      <a:lvl8pPr marL="1371600" algn="ctr" defTabSz="68580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</a:defRPr>
      </a:lvl8pPr>
      <a:lvl9pPr marL="1828800" algn="ctr" defTabSz="68580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287338" indent="-287338" algn="l" defTabSz="685800" rtl="0" eaLnBrk="0" fontAlgn="base" hangingPunct="0">
        <a:spcBef>
          <a:spcPts val="600"/>
        </a:spcBef>
        <a:spcAft>
          <a:spcPts val="600"/>
        </a:spcAft>
        <a:buSzPct val="80000"/>
        <a:buFont typeface="Wingdings" panose="05000000000000000000" pitchFamily="2" charset="2"/>
        <a:buChar char="§"/>
        <a:defRPr sz="21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503238" indent="-250825" algn="l" defTabSz="685800" rtl="0" eaLnBrk="0" fontAlgn="base" hangingPunct="0">
        <a:spcBef>
          <a:spcPct val="0"/>
        </a:spcBef>
        <a:spcAft>
          <a:spcPts val="600"/>
        </a:spcAft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4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5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6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dal.org/ogr_sql.html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bm.com/support/knowledgecenter/SS42VS_7.2.6/com.ibm.qradar.doc/r_aql_operators.html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>
            <a:extLst>
              <a:ext uri="{FF2B5EF4-FFF2-40B4-BE49-F238E27FC236}">
                <a16:creationId xmlns:a16="http://schemas.microsoft.com/office/drawing/2014/main" id="{33FBFBF5-87C2-4FCC-9D5A-0B2166D47B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92275" y="620713"/>
            <a:ext cx="5343525" cy="1498600"/>
          </a:xfrm>
        </p:spPr>
        <p:txBody>
          <a:bodyPr lIns="90000" tIns="46800" rIns="90000" bIns="46800" rtlCol="0" anchor="b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cs-CZ" altLang="cs-CZ" sz="4000" dirty="0"/>
              <a:t>Základy informatiky</a:t>
            </a:r>
            <a:r>
              <a:rPr lang="cs-CZ" altLang="cs-CZ" dirty="0"/>
              <a:t/>
            </a:r>
            <a:br>
              <a:rPr lang="cs-CZ" altLang="cs-CZ" dirty="0"/>
            </a:br>
            <a:r>
              <a:rPr lang="cs-CZ" altLang="cs-CZ" dirty="0"/>
              <a:t/>
            </a:r>
            <a:br>
              <a:rPr lang="cs-CZ" altLang="cs-CZ" dirty="0"/>
            </a:br>
            <a:r>
              <a:rPr lang="cs-CZ" altLang="cs-CZ" b="1" dirty="0"/>
              <a:t>09 Výroková logika</a:t>
            </a:r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5DAEF3DB-2A95-4FBB-916C-B164D02EC122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2195513" y="5732463"/>
            <a:ext cx="6624637" cy="865187"/>
          </a:xfrm>
        </p:spPr>
        <p:txBody>
          <a:bodyPr lIns="90000" tIns="46800" rIns="90000" bIns="46800" rtlCol="0">
            <a:normAutofit/>
          </a:bodyPr>
          <a:lstStyle/>
          <a:p>
            <a:pPr marL="0" indent="0" eaLnBrk="1" fontAlgn="auto" hangingPunct="1">
              <a:spcBef>
                <a:spcPts val="450"/>
              </a:spcBef>
              <a:buFont typeface="Wingdings" panose="05000000000000000000" pitchFamily="2" charset="2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/>
            </a:pPr>
            <a:r>
              <a:rPr lang="cs-CZ" altLang="cs-CZ" sz="1800" dirty="0"/>
              <a:t>Daniela </a:t>
            </a:r>
            <a:r>
              <a:rPr lang="cs-CZ" altLang="cs-CZ" sz="1800" dirty="0" err="1"/>
              <a:t>Szturcová</a:t>
            </a:r>
            <a:r>
              <a:rPr lang="cs-CZ" altLang="cs-CZ" sz="1800" dirty="0"/>
              <a:t>, částečně převzato z přednášek P. </a:t>
            </a:r>
            <a:r>
              <a:rPr lang="cs-CZ" altLang="cs-CZ" sz="1800" dirty="0" err="1"/>
              <a:t>Děrgela</a:t>
            </a:r>
            <a:endParaRPr lang="cs-CZ" altLang="cs-CZ" sz="1800" dirty="0"/>
          </a:p>
          <a:p>
            <a:pPr marL="457200" indent="0" eaLnBrk="1" fontAlgn="auto" hangingPunct="1">
              <a:spcBef>
                <a:spcPts val="450"/>
              </a:spcBef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/>
            </a:pPr>
            <a:endParaRPr lang="cs-CZ" altLang="cs-CZ" sz="1800" dirty="0"/>
          </a:p>
          <a:p>
            <a:pPr marL="457200" indent="0" eaLnBrk="1" fontAlgn="auto" hangingPunct="1">
              <a:spcBef>
                <a:spcPts val="450"/>
              </a:spcBef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/>
            </a:pPr>
            <a:endParaRPr lang="cs-CZ" altLang="cs-CZ" sz="1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Grp="1"/>
          </p:cNvSpPr>
          <p:nvPr>
            <p:ph type="title"/>
          </p:nvPr>
        </p:nvSpPr>
        <p:spPr>
          <a:xfrm>
            <a:off x="755650" y="188913"/>
            <a:ext cx="7705725" cy="1069975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mtClean="0"/>
              <a:t>Logické operace </a:t>
            </a:r>
          </a:p>
        </p:txBody>
      </p:sp>
      <p:graphicFrame>
        <p:nvGraphicFramePr>
          <p:cNvPr id="22531" name="Object 2"/>
          <p:cNvGraphicFramePr>
            <a:graphicFrameLocks noChangeAspect="1"/>
          </p:cNvGraphicFramePr>
          <p:nvPr/>
        </p:nvGraphicFramePr>
        <p:xfrm>
          <a:off x="2663825" y="3225800"/>
          <a:ext cx="3251200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4" r:id="rId4" imgW="3315882" imgH="779149" progId="">
                  <p:embed/>
                </p:oleObj>
              </mc:Choice>
              <mc:Fallback>
                <p:oleObj r:id="rId4" imgW="3315882" imgH="779149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3825" y="3225800"/>
                        <a:ext cx="3251200" cy="765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2532" name="Obrázek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9600" y="1628775"/>
            <a:ext cx="5457825" cy="340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Grp="1"/>
          </p:cNvSpPr>
          <p:nvPr>
            <p:ph type="title"/>
          </p:nvPr>
        </p:nvSpPr>
        <p:spPr>
          <a:xfrm>
            <a:off x="827088" y="115888"/>
            <a:ext cx="7705725" cy="1069975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mtClean="0"/>
              <a:t>Negace	</a:t>
            </a:r>
          </a:p>
        </p:txBody>
      </p:sp>
      <p:sp>
        <p:nvSpPr>
          <p:cNvPr id="24579" name="Rectangle 2"/>
          <p:cNvSpPr>
            <a:spLocks noGrp="1"/>
          </p:cNvSpPr>
          <p:nvPr>
            <p:ph idx="1"/>
          </p:nvPr>
        </p:nvSpPr>
        <p:spPr>
          <a:xfrm>
            <a:off x="827088" y="1401763"/>
            <a:ext cx="7705725" cy="4525962"/>
          </a:xfrm>
        </p:spPr>
        <p:txBody>
          <a:bodyPr/>
          <a:lstStyle/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mtClean="0"/>
              <a:t>Pravdivostní funkce negace je v přirozeném jazyce vyjadřována pomocí „ne“ nebo „není pravda, že...“</a:t>
            </a:r>
          </a:p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mtClean="0"/>
              <a:t>Významem negace je popření výroku nebo vyjádření opaku.</a:t>
            </a:r>
          </a:p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cs-CZ" smtClean="0"/>
          </a:p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mtClean="0"/>
              <a:t>Příklad:</a:t>
            </a:r>
          </a:p>
          <a:p>
            <a:pPr marL="457200" lvl="1" indent="0" eaLnBrk="1" hangingPunct="1"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mtClean="0"/>
              <a:t>p: Karel má auto.  </a:t>
            </a:r>
          </a:p>
          <a:p>
            <a:pPr marL="457200" lvl="1" indent="0" eaLnBrk="1" hangingPunct="1">
              <a:lnSpc>
                <a:spcPct val="98000"/>
              </a:lnSpc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mtClean="0">
                <a:latin typeface="DejaVu Sans" charset="0"/>
              </a:rPr>
              <a:t>¬p:</a:t>
            </a:r>
            <a:r>
              <a:rPr lang="cs-CZ" altLang="cs-CZ" sz="2100" smtClean="0">
                <a:latin typeface="DejaVu Sans" charset="0"/>
              </a:rPr>
              <a:t> </a:t>
            </a:r>
            <a:r>
              <a:rPr lang="cs-CZ" altLang="cs-CZ" smtClean="0"/>
              <a:t>Karel nemá auto (není pravda, že Karel má auto)</a:t>
            </a:r>
          </a:p>
        </p:txBody>
      </p:sp>
      <p:graphicFrame>
        <p:nvGraphicFramePr>
          <p:cNvPr id="24580" name="Object 3"/>
          <p:cNvGraphicFramePr>
            <a:graphicFrameLocks noChangeAspect="1"/>
          </p:cNvGraphicFramePr>
          <p:nvPr/>
        </p:nvGraphicFramePr>
        <p:xfrm>
          <a:off x="3024188" y="4749800"/>
          <a:ext cx="3060700" cy="164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2" r:id="rId4" imgW="2143574" imgH="991240" progId="">
                  <p:embed/>
                </p:oleObj>
              </mc:Choice>
              <mc:Fallback>
                <p:oleObj r:id="rId4" imgW="2143574" imgH="991240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4188" y="4749800"/>
                        <a:ext cx="3060700" cy="164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Grp="1"/>
          </p:cNvSpPr>
          <p:nvPr>
            <p:ph type="title"/>
          </p:nvPr>
        </p:nvSpPr>
        <p:spPr>
          <a:xfrm>
            <a:off x="827088" y="115888"/>
            <a:ext cx="7705725" cy="1069975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mtClean="0"/>
              <a:t>Konjunkce</a:t>
            </a:r>
          </a:p>
        </p:txBody>
      </p:sp>
      <p:sp>
        <p:nvSpPr>
          <p:cNvPr id="26627" name="Rectangle 2"/>
          <p:cNvSpPr>
            <a:spLocks noGrp="1"/>
          </p:cNvSpPr>
          <p:nvPr>
            <p:ph idx="1"/>
          </p:nvPr>
        </p:nvSpPr>
        <p:spPr>
          <a:xfrm>
            <a:off x="611188" y="1157288"/>
            <a:ext cx="7705725" cy="4525962"/>
          </a:xfrm>
        </p:spPr>
        <p:txBody>
          <a:bodyPr/>
          <a:lstStyle/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mtClean="0"/>
              <a:t>Vyjadřuje se slovy „a“ nebo „a zároveň“...</a:t>
            </a:r>
          </a:p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mtClean="0"/>
              <a:t>Konjunkce (</a:t>
            </a:r>
            <a:r>
              <a:rPr lang="cs-CZ" altLang="cs-CZ" i="1" smtClean="0">
                <a:latin typeface="DejaVu Sans" charset="0"/>
              </a:rPr>
              <a:t>p</a:t>
            </a:r>
            <a:r>
              <a:rPr lang="cs-CZ" altLang="cs-CZ" smtClean="0">
                <a:latin typeface="DejaVu Sans" charset="0"/>
              </a:rPr>
              <a:t> </a:t>
            </a:r>
            <a:r>
              <a:rPr lang="cs-CZ" altLang="cs-CZ" smtClean="0">
                <a:latin typeface="DejaVu Sans" charset="0"/>
                <a:cs typeface="DejaVu Sans" charset="0"/>
              </a:rPr>
              <a:t>ʌ </a:t>
            </a:r>
            <a:r>
              <a:rPr lang="cs-CZ" altLang="cs-CZ" i="1" smtClean="0">
                <a:latin typeface="DejaVu Sans" charset="0"/>
              </a:rPr>
              <a:t>q</a:t>
            </a:r>
            <a:r>
              <a:rPr lang="cs-CZ" altLang="cs-CZ" smtClean="0">
                <a:latin typeface="DejaVu Sans" charset="0"/>
              </a:rPr>
              <a:t>) je pravdivá právě tehdy, jsou-li výroky </a:t>
            </a:r>
            <a:r>
              <a:rPr lang="cs-CZ" altLang="cs-CZ" i="1" smtClean="0">
                <a:latin typeface="DejaVu Sans" charset="0"/>
              </a:rPr>
              <a:t>p</a:t>
            </a:r>
            <a:r>
              <a:rPr lang="cs-CZ" altLang="cs-CZ" smtClean="0">
                <a:latin typeface="DejaVu Sans" charset="0"/>
              </a:rPr>
              <a:t> i </a:t>
            </a:r>
            <a:r>
              <a:rPr lang="cs-CZ" altLang="cs-CZ" i="1" smtClean="0">
                <a:latin typeface="DejaVu Sans" charset="0"/>
              </a:rPr>
              <a:t>q</a:t>
            </a:r>
            <a:r>
              <a:rPr lang="cs-CZ" altLang="cs-CZ" smtClean="0">
                <a:latin typeface="DejaVu Sans" charset="0"/>
              </a:rPr>
              <a:t> pravdivé.</a:t>
            </a:r>
          </a:p>
          <a:p>
            <a:pPr eaLnBrk="1" hangingPunct="1">
              <a:lnSpc>
                <a:spcPct val="98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cs-CZ" sz="1600" smtClean="0">
              <a:latin typeface="DejaVu Sans" charset="0"/>
            </a:endParaRPr>
          </a:p>
          <a:p>
            <a:pPr eaLnBrk="1" hangingPunct="1">
              <a:lnSpc>
                <a:spcPct val="98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mtClean="0">
                <a:latin typeface="DejaVu Sans" charset="0"/>
              </a:rPr>
              <a:t>Příklad:</a:t>
            </a:r>
          </a:p>
          <a:p>
            <a:pPr marL="457200" lvl="1" indent="0" eaLnBrk="1" hangingPunct="1">
              <a:buSzPct val="75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mtClean="0"/>
              <a:t>Prší a je mlha.</a:t>
            </a:r>
          </a:p>
          <a:p>
            <a:pPr marL="457200" lvl="1" indent="0" eaLnBrk="1" hangingPunct="1">
              <a:buSzPct val="75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mtClean="0"/>
              <a:t>Mám hlad a chce se mi spát.</a:t>
            </a:r>
          </a:p>
          <a:p>
            <a:pPr marL="457200" lvl="1" indent="0" eaLnBrk="1" hangingPunct="1">
              <a:buSzPct val="75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mtClean="0"/>
              <a:t>Nepůjdu do kina ani do divadla.</a:t>
            </a:r>
          </a:p>
        </p:txBody>
      </p:sp>
      <p:graphicFrame>
        <p:nvGraphicFramePr>
          <p:cNvPr id="26628" name="Object 3"/>
          <p:cNvGraphicFramePr>
            <a:graphicFrameLocks noChangeAspect="1"/>
          </p:cNvGraphicFramePr>
          <p:nvPr/>
        </p:nvGraphicFramePr>
        <p:xfrm>
          <a:off x="3995738" y="4652963"/>
          <a:ext cx="4605337" cy="206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0" r:id="rId4" imgW="3223974" imgH="1613578" progId="">
                  <p:embed/>
                </p:oleObj>
              </mc:Choice>
              <mc:Fallback>
                <p:oleObj r:id="rId4" imgW="3223974" imgH="1613578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738" y="4652963"/>
                        <a:ext cx="4605337" cy="2060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Grp="1"/>
          </p:cNvSpPr>
          <p:nvPr>
            <p:ph type="title"/>
          </p:nvPr>
        </p:nvSpPr>
        <p:spPr>
          <a:xfrm>
            <a:off x="1042988" y="19050"/>
            <a:ext cx="7705725" cy="1069975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mtClean="0"/>
              <a:t>Disjunkce (alternativa)</a:t>
            </a:r>
          </a:p>
        </p:txBody>
      </p:sp>
      <p:sp>
        <p:nvSpPr>
          <p:cNvPr id="28675" name="Rectangle 2"/>
          <p:cNvSpPr>
            <a:spLocks noGrp="1"/>
          </p:cNvSpPr>
          <p:nvPr>
            <p:ph idx="1"/>
          </p:nvPr>
        </p:nvSpPr>
        <p:spPr>
          <a:xfrm>
            <a:off x="755650" y="981075"/>
            <a:ext cx="7705725" cy="4525963"/>
          </a:xfrm>
        </p:spPr>
        <p:txBody>
          <a:bodyPr/>
          <a:lstStyle/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mtClean="0"/>
              <a:t>Vyjadřuje se většinou slovem „nebo“ .</a:t>
            </a:r>
          </a:p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mtClean="0"/>
              <a:t>Disjunkce (</a:t>
            </a:r>
            <a:r>
              <a:rPr lang="cs-CZ" altLang="cs-CZ" i="1" smtClean="0">
                <a:latin typeface="DejaVu Sans" charset="0"/>
              </a:rPr>
              <a:t>p</a:t>
            </a:r>
            <a:r>
              <a:rPr lang="cs-CZ" altLang="cs-CZ" smtClean="0">
                <a:latin typeface="DejaVu Sans" charset="0"/>
              </a:rPr>
              <a:t> v</a:t>
            </a:r>
            <a:r>
              <a:rPr lang="cs-CZ" altLang="cs-CZ" smtClean="0">
                <a:latin typeface="DejaVu Sans" charset="0"/>
                <a:cs typeface="DejaVu Sans" charset="0"/>
              </a:rPr>
              <a:t> </a:t>
            </a:r>
            <a:r>
              <a:rPr lang="cs-CZ" altLang="cs-CZ" i="1" smtClean="0">
                <a:latin typeface="DejaVu Sans" charset="0"/>
              </a:rPr>
              <a:t>q</a:t>
            </a:r>
            <a:r>
              <a:rPr lang="cs-CZ" altLang="cs-CZ" smtClean="0">
                <a:latin typeface="DejaVu Sans" charset="0"/>
              </a:rPr>
              <a:t>) je pravdivá pokud je alespoň jeden z výroků </a:t>
            </a:r>
            <a:r>
              <a:rPr lang="cs-CZ" altLang="cs-CZ" i="1" smtClean="0">
                <a:latin typeface="DejaVu Sans" charset="0"/>
              </a:rPr>
              <a:t>p</a:t>
            </a:r>
            <a:r>
              <a:rPr lang="cs-CZ" altLang="cs-CZ" smtClean="0">
                <a:latin typeface="DejaVu Sans" charset="0"/>
              </a:rPr>
              <a:t> v </a:t>
            </a:r>
            <a:r>
              <a:rPr lang="cs-CZ" altLang="cs-CZ" i="1" smtClean="0">
                <a:latin typeface="DejaVu Sans" charset="0"/>
              </a:rPr>
              <a:t>q </a:t>
            </a:r>
            <a:r>
              <a:rPr lang="cs-CZ" altLang="cs-CZ" smtClean="0">
                <a:latin typeface="DejaVu Sans" charset="0"/>
              </a:rPr>
              <a:t>pravdivý.</a:t>
            </a:r>
          </a:p>
          <a:p>
            <a:pPr eaLnBrk="1" hangingPunct="1">
              <a:lnSpc>
                <a:spcPct val="98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cs-CZ" smtClean="0">
              <a:latin typeface="DejaVu Sans" charset="0"/>
            </a:endParaRPr>
          </a:p>
          <a:p>
            <a:pPr eaLnBrk="1" hangingPunct="1">
              <a:lnSpc>
                <a:spcPct val="98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mtClean="0">
                <a:latin typeface="DejaVu Sans" charset="0"/>
              </a:rPr>
              <a:t>Příklad:</a:t>
            </a:r>
          </a:p>
          <a:p>
            <a:pPr marL="457200" lvl="1" indent="0" eaLnBrk="1" hangingPunct="1">
              <a:buSzPct val="75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mtClean="0"/>
              <a:t>Autobusem jede Karel nebo Pepa.</a:t>
            </a:r>
          </a:p>
          <a:p>
            <a:pPr marL="457200" lvl="1" indent="0" eaLnBrk="1" hangingPunct="1">
              <a:buSzPct val="75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mtClean="0"/>
              <a:t>Půjdu do kina nebo do divadla.</a:t>
            </a:r>
          </a:p>
        </p:txBody>
      </p:sp>
      <p:graphicFrame>
        <p:nvGraphicFramePr>
          <p:cNvPr id="28676" name="Object 3"/>
          <p:cNvGraphicFramePr>
            <a:graphicFrameLocks noChangeAspect="1"/>
          </p:cNvGraphicFramePr>
          <p:nvPr/>
        </p:nvGraphicFramePr>
        <p:xfrm>
          <a:off x="3733800" y="4005263"/>
          <a:ext cx="4906963" cy="2792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8" r:id="rId4" imgW="3448452" imgH="2052736" progId="">
                  <p:embed/>
                </p:oleObj>
              </mc:Choice>
              <mc:Fallback>
                <p:oleObj r:id="rId4" imgW="3448452" imgH="2052736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4005263"/>
                        <a:ext cx="4906963" cy="2792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/>
          </p:cNvSpPr>
          <p:nvPr>
            <p:ph type="title"/>
          </p:nvPr>
        </p:nvSpPr>
        <p:spPr>
          <a:xfrm>
            <a:off x="1042988" y="19050"/>
            <a:ext cx="7705725" cy="1069975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mtClean="0"/>
              <a:t>Implikace</a:t>
            </a:r>
          </a:p>
        </p:txBody>
      </p:sp>
      <p:sp>
        <p:nvSpPr>
          <p:cNvPr id="30723" name="Rectangle 2"/>
          <p:cNvSpPr>
            <a:spLocks noGrp="1"/>
          </p:cNvSpPr>
          <p:nvPr>
            <p:ph idx="1"/>
          </p:nvPr>
        </p:nvSpPr>
        <p:spPr>
          <a:xfrm>
            <a:off x="900113" y="1069975"/>
            <a:ext cx="7705725" cy="4525963"/>
          </a:xfrm>
        </p:spPr>
        <p:txBody>
          <a:bodyPr/>
          <a:lstStyle/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mtClean="0"/>
              <a:t>Vyjadřuje se většinou slovy „jestliže, pak...“ .</a:t>
            </a:r>
          </a:p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cs-CZ" smtClean="0"/>
          </a:p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mtClean="0"/>
              <a:t>Příklad:</a:t>
            </a:r>
            <a:r>
              <a:rPr lang="cs-CZ" altLang="cs-CZ" smtClean="0">
                <a:latin typeface="DejaVu Sans" charset="0"/>
              </a:rPr>
              <a:t>	</a:t>
            </a:r>
          </a:p>
          <a:p>
            <a:pPr marL="457200" lvl="1" indent="0" eaLnBrk="1" hangingPunct="1">
              <a:buSzPct val="75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mtClean="0"/>
              <a:t>Jestliže je číslo dělitelné dvěma, pak je sudé.</a:t>
            </a:r>
          </a:p>
          <a:p>
            <a:pPr marL="457200" lvl="1" indent="0" eaLnBrk="1" hangingPunct="1">
              <a:buSzPct val="75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mtClean="0"/>
              <a:t>Když zaspím, přijdu pozdě.</a:t>
            </a:r>
          </a:p>
          <a:p>
            <a:pPr marL="457200" lvl="1" indent="0" eaLnBrk="1" hangingPunct="1">
              <a:buSzPct val="75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mtClean="0"/>
              <a:t>Nebude-li pršet, nezmoknem.</a:t>
            </a:r>
          </a:p>
        </p:txBody>
      </p:sp>
      <p:graphicFrame>
        <p:nvGraphicFramePr>
          <p:cNvPr id="30724" name="Object 3"/>
          <p:cNvGraphicFramePr>
            <a:graphicFrameLocks noChangeAspect="1"/>
          </p:cNvGraphicFramePr>
          <p:nvPr/>
        </p:nvGraphicFramePr>
        <p:xfrm>
          <a:off x="3635375" y="4076700"/>
          <a:ext cx="4592638" cy="2682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6" r:id="rId4" imgW="3209689" imgH="1612605" progId="">
                  <p:embed/>
                </p:oleObj>
              </mc:Choice>
              <mc:Fallback>
                <p:oleObj r:id="rId4" imgW="3209689" imgH="1612605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75" y="4076700"/>
                        <a:ext cx="4592638" cy="2682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/>
          <p:cNvSpPr>
            <a:spLocks noGrp="1"/>
          </p:cNvSpPr>
          <p:nvPr>
            <p:ph type="title"/>
          </p:nvPr>
        </p:nvSpPr>
        <p:spPr>
          <a:xfrm>
            <a:off x="784225" y="28575"/>
            <a:ext cx="7705725" cy="1069975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mtClean="0"/>
              <a:t>Ekvivalence</a:t>
            </a:r>
          </a:p>
        </p:txBody>
      </p:sp>
      <p:sp>
        <p:nvSpPr>
          <p:cNvPr id="32771" name="Rectangle 2"/>
          <p:cNvSpPr>
            <a:spLocks noGrp="1"/>
          </p:cNvSpPr>
          <p:nvPr>
            <p:ph idx="1"/>
          </p:nvPr>
        </p:nvSpPr>
        <p:spPr>
          <a:xfrm>
            <a:off x="539750" y="1089025"/>
            <a:ext cx="8202613" cy="4895850"/>
          </a:xfrm>
        </p:spPr>
        <p:txBody>
          <a:bodyPr/>
          <a:lstStyle/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mtClean="0"/>
              <a:t>Vyjadřuje se většinou slovy „právě tehdy, když...“ .</a:t>
            </a:r>
          </a:p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mtClean="0"/>
              <a:t>Věta tvaru ekvivalence je pravdivá právě tehdy, když jsou oba jednoduché výroky buď oba pravdivé nebo oba nepravdivé.</a:t>
            </a:r>
          </a:p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cs-CZ" smtClean="0"/>
          </a:p>
          <a:p>
            <a:pPr eaLnBrk="1" hangingPunct="1">
              <a:lnSpc>
                <a:spcPct val="98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mtClean="0">
                <a:latin typeface="DejaVu Sans" charset="0"/>
              </a:rPr>
              <a:t>Příklad:</a:t>
            </a:r>
          </a:p>
          <a:p>
            <a:pPr marL="457200" lvl="1" indent="0" eaLnBrk="1" hangingPunct="1">
              <a:buSzPct val="75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mtClean="0"/>
              <a:t>Duha vzniká právě tehdy, když za deště svítí slunce.</a:t>
            </a:r>
          </a:p>
          <a:p>
            <a:pPr marL="457200" lvl="1" indent="0" eaLnBrk="1" hangingPunct="1">
              <a:buSzPct val="75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mtClean="0"/>
              <a:t>Cena benzínu roste, právě tehdy když roste cena ropy.</a:t>
            </a:r>
          </a:p>
        </p:txBody>
      </p:sp>
      <p:graphicFrame>
        <p:nvGraphicFramePr>
          <p:cNvPr id="32772" name="Object 3"/>
          <p:cNvGraphicFramePr>
            <a:graphicFrameLocks noChangeAspect="1"/>
          </p:cNvGraphicFramePr>
          <p:nvPr/>
        </p:nvGraphicFramePr>
        <p:xfrm>
          <a:off x="3563938" y="4221163"/>
          <a:ext cx="4597400" cy="269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4" r:id="rId4" imgW="3211886" imgH="1613578" progId="">
                  <p:embed/>
                </p:oleObj>
              </mc:Choice>
              <mc:Fallback>
                <p:oleObj r:id="rId4" imgW="3211886" imgH="1613578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938" y="4221163"/>
                        <a:ext cx="4597400" cy="269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/>
          </p:cNvSpPr>
          <p:nvPr>
            <p:ph type="title"/>
          </p:nvPr>
        </p:nvSpPr>
        <p:spPr>
          <a:xfrm>
            <a:off x="755650" y="115888"/>
            <a:ext cx="7705725" cy="1069975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mtClean="0"/>
              <a:t>Pravdivostní ohodnocení formulí</a:t>
            </a:r>
          </a:p>
        </p:txBody>
      </p:sp>
      <p:sp>
        <p:nvSpPr>
          <p:cNvPr id="34819" name="Rectangle 2"/>
          <p:cNvSpPr>
            <a:spLocks noGrp="1"/>
          </p:cNvSpPr>
          <p:nvPr>
            <p:ph idx="1"/>
          </p:nvPr>
        </p:nvSpPr>
        <p:spPr>
          <a:xfrm>
            <a:off x="539750" y="1401763"/>
            <a:ext cx="8064500" cy="4675187"/>
          </a:xfrm>
        </p:spPr>
        <p:txBody>
          <a:bodyPr/>
          <a:lstStyle/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mtClean="0">
                <a:cs typeface="Arial" panose="020B0604020202020204" pitchFamily="34" charset="0"/>
              </a:rPr>
              <a:t>Neformálně řečeno se jedná o přiřazení hodnoty </a:t>
            </a:r>
            <a:r>
              <a:rPr lang="cs-CZ" altLang="cs-CZ" smtClean="0">
                <a:solidFill>
                  <a:srgbClr val="0000FF"/>
                </a:solidFill>
                <a:cs typeface="Arial" panose="020B0604020202020204" pitchFamily="34" charset="0"/>
              </a:rPr>
              <a:t>0</a:t>
            </a:r>
            <a:r>
              <a:rPr lang="cs-CZ" altLang="cs-CZ" smtClean="0">
                <a:cs typeface="Arial" panose="020B0604020202020204" pitchFamily="34" charset="0"/>
              </a:rPr>
              <a:t> </a:t>
            </a:r>
            <a:r>
              <a:rPr lang="cs-CZ" altLang="cs-CZ" smtClean="0">
                <a:solidFill>
                  <a:srgbClr val="0000FF"/>
                </a:solidFill>
                <a:cs typeface="Arial" panose="020B0604020202020204" pitchFamily="34" charset="0"/>
              </a:rPr>
              <a:t>nebo 1</a:t>
            </a:r>
            <a:r>
              <a:rPr lang="cs-CZ" altLang="cs-CZ" smtClean="0">
                <a:cs typeface="Arial" panose="020B0604020202020204" pitchFamily="34" charset="0"/>
              </a:rPr>
              <a:t> pro každý elementární výrok formule.</a:t>
            </a:r>
          </a:p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mtClean="0">
                <a:cs typeface="Arial" panose="020B0604020202020204" pitchFamily="34" charset="0"/>
              </a:rPr>
              <a:t>Formálně je to zobrazení, které ke každému výrokovému symbolu přiřazuje pravdivostní hodnotu z množiny {1,0}.</a:t>
            </a:r>
          </a:p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mtClean="0">
                <a:cs typeface="Arial" panose="020B0604020202020204" pitchFamily="34" charset="0"/>
              </a:rPr>
              <a:t>Pravdivostní hodnotu formule </a:t>
            </a:r>
            <a:r>
              <a:rPr lang="cs-CZ" altLang="cs-CZ" smtClean="0">
                <a:solidFill>
                  <a:srgbClr val="0000FF"/>
                </a:solidFill>
                <a:cs typeface="Arial" panose="020B0604020202020204" pitchFamily="34" charset="0"/>
              </a:rPr>
              <a:t>A</a:t>
            </a:r>
            <a:r>
              <a:rPr lang="cs-CZ" altLang="cs-CZ" smtClean="0">
                <a:cs typeface="Arial" panose="020B0604020202020204" pitchFamily="34" charset="0"/>
              </a:rPr>
              <a:t> budeme označovat </a:t>
            </a:r>
            <a:r>
              <a:rPr lang="cs-CZ" altLang="cs-CZ" smtClean="0">
                <a:solidFill>
                  <a:srgbClr val="0000FF"/>
                </a:solidFill>
                <a:cs typeface="Arial" panose="020B0604020202020204" pitchFamily="34" charset="0"/>
              </a:rPr>
              <a:t>w(A)</a:t>
            </a:r>
            <a:r>
              <a:rPr lang="cs-CZ" altLang="cs-CZ" smtClean="0">
                <a:cs typeface="Arial" panose="020B0604020202020204" pitchFamily="34" charset="0"/>
              </a:rPr>
              <a:t>.  (funkce, která každému symbolu přiřadí hodnotu z množiny {1,0}).</a:t>
            </a:r>
          </a:p>
          <a:p>
            <a:pPr marL="800100" lvl="1" indent="-342900" eaLnBrk="1" hangingPunct="1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mtClean="0">
                <a:cs typeface="Arial" panose="020B0604020202020204" pitchFamily="34" charset="0"/>
              </a:rPr>
              <a:t>Příklad:  formuli (A </a:t>
            </a:r>
            <a:r>
              <a:rPr lang="cs-CZ" altLang="cs-CZ" sz="2100" smtClean="0">
                <a:cs typeface="Arial" panose="020B0604020202020204" pitchFamily="34" charset="0"/>
              </a:rPr>
              <a:t>ʌ</a:t>
            </a:r>
            <a:r>
              <a:rPr lang="cs-CZ" altLang="cs-CZ" smtClean="0">
                <a:cs typeface="Arial" panose="020B0604020202020204" pitchFamily="34" charset="0"/>
              </a:rPr>
              <a:t> B) v C je možné ohodnotit třeba takto: w(A)=0, w(B)=1, w(C)=0 (A a C jsou nepravdivé výroky, B je pravdivý).</a:t>
            </a:r>
          </a:p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mtClean="0">
                <a:cs typeface="Arial" panose="020B0604020202020204" pitchFamily="34" charset="0"/>
              </a:rPr>
              <a:t>Pokud je formule tvořena z </a:t>
            </a:r>
            <a:r>
              <a:rPr lang="cs-CZ" altLang="cs-CZ" b="1" i="1" smtClean="0">
                <a:cs typeface="Arial" panose="020B0604020202020204" pitchFamily="34" charset="0"/>
              </a:rPr>
              <a:t>k </a:t>
            </a:r>
            <a:r>
              <a:rPr lang="cs-CZ" altLang="cs-CZ" smtClean="0">
                <a:cs typeface="Arial" panose="020B0604020202020204" pitchFamily="34" charset="0"/>
              </a:rPr>
              <a:t>různých výrokových symbolů, pak existuje celkem </a:t>
            </a:r>
            <a:r>
              <a:rPr lang="cs-CZ" altLang="cs-CZ" b="1" smtClean="0">
                <a:cs typeface="Arial" panose="020B0604020202020204" pitchFamily="34" charset="0"/>
              </a:rPr>
              <a:t>2</a:t>
            </a:r>
            <a:r>
              <a:rPr lang="cs-CZ" altLang="cs-CZ" b="1" baseline="33000" smtClean="0">
                <a:cs typeface="Arial" panose="020B0604020202020204" pitchFamily="34" charset="0"/>
              </a:rPr>
              <a:t>k</a:t>
            </a:r>
            <a:r>
              <a:rPr lang="cs-CZ" altLang="cs-CZ" smtClean="0">
                <a:cs typeface="Arial" panose="020B0604020202020204" pitchFamily="34" charset="0"/>
              </a:rPr>
              <a:t> různých pravdivostních ohodnocení.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"/>
          <p:cNvSpPr>
            <a:spLocks noGrp="1"/>
          </p:cNvSpPr>
          <p:nvPr>
            <p:ph type="title"/>
          </p:nvPr>
        </p:nvSpPr>
        <p:spPr>
          <a:xfrm>
            <a:off x="1042988" y="19050"/>
            <a:ext cx="7705725" cy="1069975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mtClean="0"/>
              <a:t>Priorita logických operátorů	</a:t>
            </a:r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FCEE808A-C0C3-400A-B5A0-BCEBC7FF5FE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00113" y="1089025"/>
            <a:ext cx="7705725" cy="5418138"/>
          </a:xfrm>
        </p:spPr>
        <p:txBody>
          <a:bodyPr rtlCol="0">
            <a:normAutofit/>
          </a:bodyPr>
          <a:lstStyle/>
          <a:p>
            <a:pPr marL="288000" indent="-288000" eaLnBrk="1" fontAlgn="auto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altLang="cs-CZ" dirty="0"/>
              <a:t>Logické spojky jsou uspořádány do prioritní stupnice</a:t>
            </a:r>
          </a:p>
          <a:p>
            <a:pPr marL="800100" lvl="1" indent="-342900" eaLnBrk="1" fontAlgn="auto" hangingPunct="1">
              <a:lnSpc>
                <a:spcPct val="98000"/>
              </a:lnSpc>
              <a:spcBef>
                <a:spcPts val="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altLang="cs-CZ" sz="2100" dirty="0">
                <a:latin typeface="DejaVu Sans" charset="0"/>
              </a:rPr>
              <a:t>¬, </a:t>
            </a:r>
          </a:p>
          <a:p>
            <a:pPr marL="800100" lvl="1" indent="-342900" eaLnBrk="1" fontAlgn="auto" hangingPunct="1">
              <a:spcBef>
                <a:spcPts val="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altLang="cs-CZ" dirty="0"/>
              <a:t>ʌ, </a:t>
            </a:r>
          </a:p>
          <a:p>
            <a:pPr marL="800100" lvl="1" indent="-342900" eaLnBrk="1" fontAlgn="auto" hangingPunct="1">
              <a:spcBef>
                <a:spcPts val="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altLang="cs-CZ" dirty="0"/>
              <a:t>ⅴ, </a:t>
            </a:r>
          </a:p>
          <a:p>
            <a:pPr marL="800100" lvl="1" indent="-342900" eaLnBrk="1" fontAlgn="auto" hangingPunct="1">
              <a:lnSpc>
                <a:spcPct val="109000"/>
              </a:lnSpc>
              <a:spcBef>
                <a:spcPts val="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altLang="cs-CZ" sz="2200" dirty="0">
                <a:latin typeface="Symbol" panose="05050102010706020507" pitchFamily="18" charset="2"/>
              </a:rPr>
              <a:t></a:t>
            </a:r>
            <a:r>
              <a:rPr lang="cs-CZ" altLang="cs-CZ" dirty="0"/>
              <a:t>, </a:t>
            </a:r>
          </a:p>
          <a:p>
            <a:pPr marL="800100" lvl="1" indent="-342900" eaLnBrk="1" fontAlgn="auto" hangingPunct="1">
              <a:lnSpc>
                <a:spcPct val="109000"/>
              </a:lnSpc>
              <a:spcBef>
                <a:spcPts val="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altLang="cs-CZ" sz="2200" dirty="0">
                <a:latin typeface="Symbol" panose="05050102010706020507" pitchFamily="18" charset="2"/>
              </a:rPr>
              <a:t></a:t>
            </a:r>
          </a:p>
          <a:p>
            <a:pPr marL="288000" indent="-288000" eaLnBrk="1" fontAlgn="auto" hangingPunct="1">
              <a:lnSpc>
                <a:spcPct val="109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cs-CZ" altLang="cs-CZ" dirty="0">
              <a:latin typeface="Symbol" panose="05050102010706020507" pitchFamily="18" charset="2"/>
            </a:endParaRPr>
          </a:p>
          <a:p>
            <a:pPr marL="288000" indent="-288000" eaLnBrk="1" fontAlgn="auto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altLang="cs-CZ" dirty="0"/>
              <a:t> Příklad:</a:t>
            </a:r>
          </a:p>
          <a:p>
            <a:pPr marL="800100" lvl="1" indent="-342900" eaLnBrk="1" fontAlgn="auto" hangingPunct="1">
              <a:spcBef>
                <a:spcPts val="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altLang="cs-CZ" dirty="0"/>
              <a:t>A ⅴ </a:t>
            </a:r>
            <a:r>
              <a:rPr lang="cs-CZ" altLang="cs-CZ" sz="2100" dirty="0">
                <a:latin typeface="DejaVu Sans" charset="0"/>
              </a:rPr>
              <a:t>¬</a:t>
            </a:r>
            <a:r>
              <a:rPr lang="cs-CZ" altLang="cs-CZ" dirty="0"/>
              <a:t>B ʌ C se vyhodnotí takto: A ⅴ ((</a:t>
            </a:r>
            <a:r>
              <a:rPr lang="cs-CZ" altLang="cs-CZ" sz="2100" dirty="0">
                <a:latin typeface="DejaVu Sans" charset="0"/>
              </a:rPr>
              <a:t>¬</a:t>
            </a:r>
            <a:r>
              <a:rPr lang="cs-CZ" altLang="cs-CZ" dirty="0"/>
              <a:t>B) ʌ C)</a:t>
            </a:r>
          </a:p>
          <a:p>
            <a:pPr marL="800100" lvl="1" indent="-342900" eaLnBrk="1" fontAlgn="auto" hangingPunct="1">
              <a:spcBef>
                <a:spcPts val="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cs-CZ" altLang="cs-CZ" dirty="0"/>
          </a:p>
          <a:p>
            <a:pPr marL="288000" indent="-288000" eaLnBrk="1" fontAlgn="auto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altLang="cs-CZ" dirty="0"/>
              <a:t>Poznámka:</a:t>
            </a:r>
          </a:p>
          <a:p>
            <a:pPr marL="457200" lvl="1" indent="0" algn="ctr" eaLnBrk="1" fontAlgn="auto" hangingPunct="1">
              <a:spcBef>
                <a:spcPts val="0"/>
              </a:spcBef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altLang="cs-CZ" b="1" dirty="0"/>
              <a:t>Pro větší přehlednost je lepší na priority nespoléhat a závorky používat!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/>
          <p:cNvSpPr>
            <a:spLocks noGrp="1"/>
          </p:cNvSpPr>
          <p:nvPr>
            <p:ph type="title"/>
          </p:nvPr>
        </p:nvSpPr>
        <p:spPr>
          <a:xfrm>
            <a:off x="900113" y="115888"/>
            <a:ext cx="7705725" cy="1069975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mtClean="0"/>
              <a:t>Splnitelnost</a:t>
            </a:r>
          </a:p>
        </p:txBody>
      </p:sp>
      <p:sp>
        <p:nvSpPr>
          <p:cNvPr id="38915" name="Rectangle 2"/>
          <p:cNvSpPr>
            <a:spLocks noGrp="1"/>
          </p:cNvSpPr>
          <p:nvPr>
            <p:ph idx="1"/>
          </p:nvPr>
        </p:nvSpPr>
        <p:spPr>
          <a:xfrm>
            <a:off x="900113" y="1401763"/>
            <a:ext cx="7705725" cy="4525962"/>
          </a:xfrm>
        </p:spPr>
        <p:txBody>
          <a:bodyPr/>
          <a:lstStyle/>
          <a:p>
            <a:pPr eaLnBrk="1" hangingPunct="1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cs-CZ" altLang="cs-CZ" smtClean="0"/>
              <a:t>Výroková formule je </a:t>
            </a:r>
            <a:r>
              <a:rPr lang="cs-CZ" altLang="cs-CZ" smtClean="0">
                <a:solidFill>
                  <a:srgbClr val="0000FF"/>
                </a:solidFill>
              </a:rPr>
              <a:t>splnitelná</a:t>
            </a:r>
            <a:r>
              <a:rPr lang="cs-CZ" altLang="cs-CZ" smtClean="0"/>
              <a:t>, pokud existuje takové pravdivostní ohodnocení takové, že pravdivostní hodnota formule je </a:t>
            </a:r>
            <a:r>
              <a:rPr lang="cs-CZ" altLang="cs-CZ" smtClean="0">
                <a:solidFill>
                  <a:srgbClr val="0000FF"/>
                </a:solidFill>
              </a:rPr>
              <a:t>1</a:t>
            </a:r>
            <a:r>
              <a:rPr lang="cs-CZ" altLang="cs-CZ" smtClean="0"/>
              <a:t>.</a:t>
            </a:r>
          </a:p>
          <a:p>
            <a:pPr eaLnBrk="1" hangingPunct="1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cs-CZ" altLang="cs-CZ" smtClean="0"/>
          </a:p>
          <a:p>
            <a:pPr eaLnBrk="1" hangingPunct="1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cs-CZ" altLang="cs-CZ" smtClean="0"/>
              <a:t>Příklad: 	</a:t>
            </a:r>
            <a:r>
              <a:rPr lang="cs-CZ" altLang="cs-CZ" sz="2000" smtClean="0"/>
              <a:t>formule (A v A</a:t>
            </a:r>
            <a:r>
              <a:rPr lang="cs-CZ" altLang="cs-CZ" sz="2000" smtClean="0">
                <a:latin typeface="DejaVu Sans" charset="0"/>
                <a:cs typeface="DejaVu Sans" charset="0"/>
              </a:rPr>
              <a:t>) je splnitelná.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"/>
          <p:cNvSpPr>
            <a:spLocks noGrp="1"/>
          </p:cNvSpPr>
          <p:nvPr>
            <p:ph type="title"/>
          </p:nvPr>
        </p:nvSpPr>
        <p:spPr>
          <a:xfrm>
            <a:off x="755650" y="188913"/>
            <a:ext cx="7705725" cy="1069975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mtClean="0"/>
              <a:t>Výrokově logická analýza</a:t>
            </a:r>
          </a:p>
        </p:txBody>
      </p:sp>
      <p:sp>
        <p:nvSpPr>
          <p:cNvPr id="40963" name="Rectangle 2"/>
          <p:cNvSpPr>
            <a:spLocks noGrp="1"/>
          </p:cNvSpPr>
          <p:nvPr>
            <p:ph idx="1"/>
          </p:nvPr>
        </p:nvSpPr>
        <p:spPr>
          <a:xfrm>
            <a:off x="539750" y="1474788"/>
            <a:ext cx="7921625" cy="4525962"/>
          </a:xfrm>
        </p:spPr>
        <p:txBody>
          <a:bodyPr/>
          <a:lstStyle/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mtClean="0"/>
              <a:t>Převod z přirozeného jazyka do symbolického jazyka výrokové logiky.</a:t>
            </a:r>
          </a:p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mtClean="0"/>
              <a:t>Umožňuje studovat strukturu vět z hlediska skládání jednoduchých výroků do složených výroků pomocí logických spojek.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/>
          </p:cNvSpPr>
          <p:nvPr>
            <p:ph type="title"/>
          </p:nvPr>
        </p:nvSpPr>
        <p:spPr>
          <a:xfrm>
            <a:off x="684213" y="188913"/>
            <a:ext cx="7705725" cy="1069975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mtClean="0"/>
              <a:t>Obsah přednášky</a:t>
            </a:r>
          </a:p>
        </p:txBody>
      </p:sp>
      <p:sp>
        <p:nvSpPr>
          <p:cNvPr id="6147" name="Rectangle 2"/>
          <p:cNvSpPr>
            <a:spLocks noGrp="1"/>
          </p:cNvSpPr>
          <p:nvPr>
            <p:ph idx="1"/>
          </p:nvPr>
        </p:nvSpPr>
        <p:spPr>
          <a:xfrm>
            <a:off x="684213" y="1341438"/>
            <a:ext cx="7705725" cy="4525962"/>
          </a:xfrm>
        </p:spPr>
        <p:txBody>
          <a:bodyPr/>
          <a:lstStyle/>
          <a:p>
            <a:pPr marL="0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 smtClean="0"/>
              <a:t>Výroková logika</a:t>
            </a:r>
          </a:p>
          <a:p>
            <a:pPr marL="0" lvl="1" indent="-287338" eaLnBrk="1" hangingPunct="1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 smtClean="0"/>
              <a:t>Výroky</a:t>
            </a:r>
          </a:p>
          <a:p>
            <a:pPr marL="0" lvl="1" indent="-287338" eaLnBrk="1" hangingPunct="1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 smtClean="0"/>
              <a:t>Pravdivostní ohodnocení</a:t>
            </a:r>
          </a:p>
          <a:p>
            <a:pPr marL="0" lvl="1" indent="-287338" eaLnBrk="1" hangingPunct="1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 smtClean="0"/>
              <a:t>Logické spojky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"/>
          <p:cNvSpPr>
            <a:spLocks noGrp="1"/>
          </p:cNvSpPr>
          <p:nvPr>
            <p:ph type="title"/>
          </p:nvPr>
        </p:nvSpPr>
        <p:spPr>
          <a:xfrm>
            <a:off x="1042988" y="19050"/>
            <a:ext cx="7705725" cy="1069975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mtClean="0"/>
              <a:t>Výrokově logická analýza</a:t>
            </a:r>
          </a:p>
        </p:txBody>
      </p:sp>
      <p:sp>
        <p:nvSpPr>
          <p:cNvPr id="43011" name="Rectangle 2"/>
          <p:cNvSpPr>
            <a:spLocks noGrp="1"/>
          </p:cNvSpPr>
          <p:nvPr>
            <p:ph idx="1"/>
          </p:nvPr>
        </p:nvSpPr>
        <p:spPr>
          <a:xfrm>
            <a:off x="539750" y="1268413"/>
            <a:ext cx="8137525" cy="4525962"/>
          </a:xfrm>
        </p:spPr>
        <p:txBody>
          <a:bodyPr/>
          <a:lstStyle/>
          <a:p>
            <a:pPr eaLnBrk="1" hangingPunct="1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cs-CZ" altLang="cs-CZ" sz="2400" smtClean="0">
                <a:solidFill>
                  <a:srgbClr val="0000FF"/>
                </a:solidFill>
                <a:cs typeface="Arial" panose="020B0604020202020204" pitchFamily="34" charset="0"/>
              </a:rPr>
              <a:t>Negace ¬</a:t>
            </a:r>
            <a:r>
              <a:rPr lang="cs-CZ" altLang="cs-CZ" sz="2400" smtClean="0">
                <a:cs typeface="Arial" panose="020B0604020202020204" pitchFamily="34" charset="0"/>
              </a:rPr>
              <a:t> odpovídá „není pravda, že..“. </a:t>
            </a:r>
          </a:p>
          <a:p>
            <a:pPr eaLnBrk="1" hangingPunct="1">
              <a:lnSpc>
                <a:spcPct val="98000"/>
              </a:lnSpc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cs-CZ" altLang="cs-CZ" sz="2400" smtClean="0">
                <a:cs typeface="Arial" panose="020B0604020202020204" pitchFamily="34" charset="0"/>
              </a:rPr>
              <a:t>Je to </a:t>
            </a:r>
            <a:r>
              <a:rPr lang="cs-CZ" altLang="cs-CZ" sz="2400" smtClean="0">
                <a:solidFill>
                  <a:srgbClr val="0000FF"/>
                </a:solidFill>
                <a:cs typeface="Arial" panose="020B0604020202020204" pitchFamily="34" charset="0"/>
              </a:rPr>
              <a:t>unární spojka</a:t>
            </a:r>
            <a:r>
              <a:rPr lang="cs-CZ" altLang="cs-CZ" sz="2400" smtClean="0">
                <a:cs typeface="Arial" panose="020B0604020202020204" pitchFamily="34" charset="0"/>
              </a:rPr>
              <a:t> (nespojuje dva výroky).</a:t>
            </a:r>
          </a:p>
          <a:p>
            <a:pPr eaLnBrk="1" hangingPunct="1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cs-CZ" altLang="cs-CZ" sz="2400" smtClean="0">
              <a:cs typeface="Arial" panose="020B0604020202020204" pitchFamily="34" charset="0"/>
            </a:endParaRPr>
          </a:p>
          <a:p>
            <a:pPr eaLnBrk="1" hangingPunct="1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cs-CZ" altLang="cs-CZ" sz="2400" smtClean="0">
                <a:cs typeface="Arial" panose="020B0604020202020204" pitchFamily="34" charset="0"/>
              </a:rPr>
              <a:t>Příklad:</a:t>
            </a:r>
          </a:p>
          <a:p>
            <a:pPr marL="0" lvl="1" indent="0" algn="ctr" eaLnBrk="1" hangingPunct="1">
              <a:buFont typeface="Wingdings" panose="05000000000000000000" pitchFamily="2" charset="2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cs-CZ" altLang="cs-CZ" sz="2400" smtClean="0">
                <a:cs typeface="Arial" panose="020B0604020202020204" pitchFamily="34" charset="0"/>
              </a:rPr>
              <a:t>Není pravda, že Praha je velkoměsto --&gt; </a:t>
            </a:r>
            <a:r>
              <a:rPr lang="cs-CZ" altLang="cs-CZ" sz="2400" smtClean="0">
                <a:solidFill>
                  <a:srgbClr val="0000FF"/>
                </a:solidFill>
                <a:cs typeface="Arial" panose="020B0604020202020204" pitchFamily="34" charset="0"/>
              </a:rPr>
              <a:t>¬p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"/>
          <p:cNvSpPr>
            <a:spLocks noGrp="1"/>
          </p:cNvSpPr>
          <p:nvPr>
            <p:ph type="title"/>
          </p:nvPr>
        </p:nvSpPr>
        <p:spPr>
          <a:xfrm>
            <a:off x="1042988" y="19050"/>
            <a:ext cx="7705725" cy="1069975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mtClean="0"/>
              <a:t>Výrokově logická analýza</a:t>
            </a:r>
          </a:p>
        </p:txBody>
      </p:sp>
      <p:sp>
        <p:nvSpPr>
          <p:cNvPr id="45059" name="Rectangle 2"/>
          <p:cNvSpPr>
            <a:spLocks noGrp="1"/>
          </p:cNvSpPr>
          <p:nvPr>
            <p:ph idx="1"/>
          </p:nvPr>
        </p:nvSpPr>
        <p:spPr>
          <a:xfrm>
            <a:off x="539750" y="1304925"/>
            <a:ext cx="8208963" cy="4525963"/>
          </a:xfrm>
        </p:spPr>
        <p:txBody>
          <a:bodyPr/>
          <a:lstStyle/>
          <a:p>
            <a:pPr eaLnBrk="1" hangingPunct="1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cs-CZ" altLang="cs-CZ" sz="2400" smtClean="0">
                <a:solidFill>
                  <a:srgbClr val="0000FF"/>
                </a:solidFill>
                <a:cs typeface="Arial" panose="020B0604020202020204" pitchFamily="34" charset="0"/>
              </a:rPr>
              <a:t>Konjunkce ʌ</a:t>
            </a:r>
            <a:r>
              <a:rPr lang="cs-CZ" altLang="cs-CZ" sz="2400" smtClean="0">
                <a:cs typeface="Arial" panose="020B0604020202020204" pitchFamily="34" charset="0"/>
              </a:rPr>
              <a:t> odpovídá „a“. Je to </a:t>
            </a:r>
            <a:r>
              <a:rPr lang="cs-CZ" altLang="cs-CZ" sz="2400" smtClean="0">
                <a:solidFill>
                  <a:srgbClr val="0000FF"/>
                </a:solidFill>
                <a:cs typeface="Arial" panose="020B0604020202020204" pitchFamily="34" charset="0"/>
              </a:rPr>
              <a:t>binární spojka</a:t>
            </a:r>
            <a:r>
              <a:rPr lang="cs-CZ" altLang="cs-CZ" sz="2400" smtClean="0">
                <a:cs typeface="Arial" panose="020B0604020202020204" pitchFamily="34" charset="0"/>
              </a:rPr>
              <a:t> (spojuje dva výroky).</a:t>
            </a:r>
          </a:p>
          <a:p>
            <a:pPr eaLnBrk="1" hangingPunct="1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cs-CZ" altLang="cs-CZ" sz="2400" smtClean="0">
              <a:cs typeface="Arial" panose="020B0604020202020204" pitchFamily="34" charset="0"/>
            </a:endParaRPr>
          </a:p>
          <a:p>
            <a:pPr eaLnBrk="1" hangingPunct="1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cs-CZ" altLang="cs-CZ" sz="2400" smtClean="0">
                <a:cs typeface="Arial" panose="020B0604020202020204" pitchFamily="34" charset="0"/>
              </a:rPr>
              <a:t>Příklad:</a:t>
            </a:r>
          </a:p>
          <a:p>
            <a:pPr marL="457200" lvl="1" indent="0" eaLnBrk="1" hangingPunct="1">
              <a:spcAft>
                <a:spcPts val="3000"/>
              </a:spcAft>
              <a:buFont typeface="Wingdings" panose="05000000000000000000" pitchFamily="2" charset="2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cs-CZ" altLang="cs-CZ" sz="2400" smtClean="0">
                <a:cs typeface="Arial" panose="020B0604020202020204" pitchFamily="34" charset="0"/>
              </a:rPr>
              <a:t>Praha je hlavní město ČR a v Praze je sídlo prezidenta ČR	 --&gt; </a:t>
            </a:r>
            <a:r>
              <a:rPr lang="cs-CZ" altLang="cs-CZ" sz="2400" smtClean="0">
                <a:solidFill>
                  <a:srgbClr val="0000FF"/>
                </a:solidFill>
                <a:cs typeface="Arial" panose="020B0604020202020204" pitchFamily="34" charset="0"/>
              </a:rPr>
              <a:t>p ʌ q</a:t>
            </a:r>
          </a:p>
          <a:p>
            <a:pPr marL="457200" lvl="1" indent="0" eaLnBrk="1" hangingPunct="1">
              <a:buFont typeface="Wingdings" panose="05000000000000000000" pitchFamily="2" charset="2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cs-CZ" altLang="cs-CZ" sz="2400" smtClean="0">
                <a:cs typeface="Arial" panose="020B0604020202020204" pitchFamily="34" charset="0"/>
              </a:rPr>
              <a:t>Praha je hlavní město ČR a 2+3=5 --&gt; </a:t>
            </a:r>
            <a:r>
              <a:rPr lang="cs-CZ" altLang="cs-CZ" sz="2400" smtClean="0">
                <a:solidFill>
                  <a:srgbClr val="0000FF"/>
                </a:solidFill>
                <a:cs typeface="Arial" panose="020B0604020202020204" pitchFamily="34" charset="0"/>
              </a:rPr>
              <a:t>p ʌ 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"/>
          <p:cNvSpPr>
            <a:spLocks noGrp="1"/>
          </p:cNvSpPr>
          <p:nvPr>
            <p:ph type="title"/>
          </p:nvPr>
        </p:nvSpPr>
        <p:spPr>
          <a:xfrm>
            <a:off x="900113" y="115888"/>
            <a:ext cx="7705725" cy="1069975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mtClean="0"/>
              <a:t>Výrokově logická analýza</a:t>
            </a:r>
          </a:p>
        </p:txBody>
      </p:sp>
      <p:sp>
        <p:nvSpPr>
          <p:cNvPr id="47107" name="Rectangle 2"/>
          <p:cNvSpPr>
            <a:spLocks noGrp="1"/>
          </p:cNvSpPr>
          <p:nvPr>
            <p:ph idx="1"/>
          </p:nvPr>
        </p:nvSpPr>
        <p:spPr>
          <a:xfrm>
            <a:off x="468313" y="1401763"/>
            <a:ext cx="8137525" cy="4525962"/>
          </a:xfrm>
        </p:spPr>
        <p:txBody>
          <a:bodyPr/>
          <a:lstStyle/>
          <a:p>
            <a:pPr eaLnBrk="1" hangingPunct="1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cs-CZ" altLang="cs-CZ" sz="2400" smtClean="0">
                <a:solidFill>
                  <a:srgbClr val="0000FF"/>
                </a:solidFill>
                <a:cs typeface="Arial" panose="020B0604020202020204" pitchFamily="34" charset="0"/>
              </a:rPr>
              <a:t>Disjunkce v</a:t>
            </a:r>
            <a:r>
              <a:rPr lang="cs-CZ" altLang="cs-CZ" sz="2400" smtClean="0">
                <a:cs typeface="Arial" panose="020B0604020202020204" pitchFamily="34" charset="0"/>
              </a:rPr>
              <a:t> odpovídá „nebo“. Je to </a:t>
            </a:r>
            <a:r>
              <a:rPr lang="cs-CZ" altLang="cs-CZ" sz="2400" smtClean="0">
                <a:solidFill>
                  <a:srgbClr val="0000FF"/>
                </a:solidFill>
                <a:cs typeface="Arial" panose="020B0604020202020204" pitchFamily="34" charset="0"/>
              </a:rPr>
              <a:t>binární spojka</a:t>
            </a:r>
            <a:r>
              <a:rPr lang="cs-CZ" altLang="cs-CZ" sz="2400" smtClean="0">
                <a:cs typeface="Arial" panose="020B0604020202020204" pitchFamily="34" charset="0"/>
              </a:rPr>
              <a:t> (spojuje dva výroky).</a:t>
            </a:r>
          </a:p>
          <a:p>
            <a:pPr eaLnBrk="1" hangingPunct="1">
              <a:lnSpc>
                <a:spcPct val="98000"/>
              </a:lnSpc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cs-CZ" altLang="cs-CZ" sz="2400" smtClean="0">
              <a:cs typeface="Arial" panose="020B0604020202020204" pitchFamily="34" charset="0"/>
            </a:endParaRPr>
          </a:p>
          <a:p>
            <a:pPr eaLnBrk="1" hangingPunct="1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cs-CZ" altLang="cs-CZ" sz="2400" smtClean="0">
                <a:cs typeface="Arial" panose="020B0604020202020204" pitchFamily="34" charset="0"/>
              </a:rPr>
              <a:t>Příklad:</a:t>
            </a:r>
          </a:p>
          <a:p>
            <a:pPr marL="457200" lvl="1" indent="0" eaLnBrk="1" hangingPunct="1">
              <a:lnSpc>
                <a:spcPct val="98000"/>
              </a:lnSpc>
              <a:buFont typeface="Wingdings" panose="05000000000000000000" pitchFamily="2" charset="2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cs-CZ" altLang="cs-CZ" sz="2400" smtClean="0">
                <a:cs typeface="Arial" panose="020B0604020202020204" pitchFamily="34" charset="0"/>
              </a:rPr>
              <a:t>Osobní auta mají přední nebo zadní náhon (nebo obojí) 		--&gt; </a:t>
            </a:r>
            <a:r>
              <a:rPr lang="cs-CZ" altLang="cs-CZ" sz="2400" smtClean="0">
                <a:solidFill>
                  <a:srgbClr val="0000FF"/>
                </a:solidFill>
                <a:cs typeface="Arial" panose="020B0604020202020204" pitchFamily="34" charset="0"/>
              </a:rPr>
              <a:t>p v q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Grp="1"/>
          </p:cNvSpPr>
          <p:nvPr>
            <p:ph type="title"/>
          </p:nvPr>
        </p:nvSpPr>
        <p:spPr>
          <a:xfrm>
            <a:off x="900113" y="115888"/>
            <a:ext cx="7705725" cy="1069975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mtClean="0"/>
              <a:t>Výrokově logická analýza</a:t>
            </a:r>
          </a:p>
        </p:txBody>
      </p:sp>
      <p:sp>
        <p:nvSpPr>
          <p:cNvPr id="49155" name="Rectangle 2"/>
          <p:cNvSpPr>
            <a:spLocks noGrp="1"/>
          </p:cNvSpPr>
          <p:nvPr>
            <p:ph idx="1"/>
          </p:nvPr>
        </p:nvSpPr>
        <p:spPr>
          <a:xfrm>
            <a:off x="900113" y="1401763"/>
            <a:ext cx="7705725" cy="4525962"/>
          </a:xfrm>
        </p:spPr>
        <p:txBody>
          <a:bodyPr/>
          <a:lstStyle/>
          <a:p>
            <a:pPr eaLnBrk="1" hangingPunct="1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cs-CZ" altLang="cs-CZ" sz="2400" smtClean="0">
                <a:solidFill>
                  <a:srgbClr val="0000FF"/>
                </a:solidFill>
                <a:cs typeface="Arial" panose="020B0604020202020204" pitchFamily="34" charset="0"/>
              </a:rPr>
              <a:t>Implikace =&gt;</a:t>
            </a:r>
            <a:r>
              <a:rPr lang="cs-CZ" altLang="cs-CZ" sz="2400" smtClean="0">
                <a:cs typeface="Arial" panose="020B0604020202020204" pitchFamily="34" charset="0"/>
              </a:rPr>
              <a:t> odpovídá „jestliže, pak“. Je to </a:t>
            </a:r>
            <a:r>
              <a:rPr lang="cs-CZ" altLang="cs-CZ" sz="2400" smtClean="0">
                <a:solidFill>
                  <a:srgbClr val="0000FF"/>
                </a:solidFill>
                <a:cs typeface="Arial" panose="020B0604020202020204" pitchFamily="34" charset="0"/>
              </a:rPr>
              <a:t>binární spojka</a:t>
            </a:r>
            <a:r>
              <a:rPr lang="cs-CZ" altLang="cs-CZ" sz="2400" smtClean="0">
                <a:cs typeface="Arial" panose="020B0604020202020204" pitchFamily="34" charset="0"/>
              </a:rPr>
              <a:t> (spojuje dva výroky).</a:t>
            </a:r>
          </a:p>
          <a:p>
            <a:pPr eaLnBrk="1" hangingPunct="1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cs-CZ" altLang="cs-CZ" sz="2400" smtClean="0">
              <a:cs typeface="Arial" panose="020B0604020202020204" pitchFamily="34" charset="0"/>
            </a:endParaRPr>
          </a:p>
          <a:p>
            <a:pPr eaLnBrk="1" hangingPunct="1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cs-CZ" altLang="cs-CZ" sz="2400" smtClean="0">
                <a:cs typeface="Arial" panose="020B0604020202020204" pitchFamily="34" charset="0"/>
              </a:rPr>
              <a:t>Příklad:</a:t>
            </a:r>
          </a:p>
          <a:p>
            <a:pPr marL="0" lvl="1" indent="0" algn="ctr" eaLnBrk="1" hangingPunct="1">
              <a:buFont typeface="Wingdings" panose="05000000000000000000" pitchFamily="2" charset="2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cs-CZ" altLang="cs-CZ" sz="2400" smtClean="0">
                <a:cs typeface="Arial" panose="020B0604020202020204" pitchFamily="34" charset="0"/>
              </a:rPr>
              <a:t>Jestliže 1+1=2, pak železo je kov	  --&gt; </a:t>
            </a:r>
            <a:r>
              <a:rPr lang="cs-CZ" altLang="cs-CZ" sz="2400" smtClean="0">
                <a:solidFill>
                  <a:srgbClr val="0000FF"/>
                </a:solidFill>
                <a:cs typeface="Arial" panose="020B0604020202020204" pitchFamily="34" charset="0"/>
              </a:rPr>
              <a:t>p </a:t>
            </a:r>
            <a:r>
              <a:rPr lang="cs-CZ" altLang="cs-CZ" sz="2400" smtClean="0">
                <a:solidFill>
                  <a:srgbClr val="0000FF"/>
                </a:solidFill>
                <a:latin typeface="Symbol" panose="05050102010706020507" pitchFamily="18" charset="2"/>
              </a:rPr>
              <a:t></a:t>
            </a:r>
            <a:r>
              <a:rPr lang="cs-CZ" altLang="cs-CZ" sz="2400" smtClean="0">
                <a:solidFill>
                  <a:srgbClr val="0000FF"/>
                </a:solidFill>
                <a:cs typeface="Arial" panose="020B0604020202020204" pitchFamily="34" charset="0"/>
              </a:rPr>
              <a:t> q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"/>
          <p:cNvSpPr>
            <a:spLocks noGrp="1"/>
          </p:cNvSpPr>
          <p:nvPr>
            <p:ph type="title"/>
          </p:nvPr>
        </p:nvSpPr>
        <p:spPr>
          <a:xfrm>
            <a:off x="827088" y="115888"/>
            <a:ext cx="7705725" cy="1069975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mtClean="0"/>
              <a:t>Výrokově logická analýza</a:t>
            </a:r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2C61225A-CE5A-49BC-A707-3C6F58F945C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27088" y="1401763"/>
            <a:ext cx="7705725" cy="4525962"/>
          </a:xfrm>
        </p:spPr>
        <p:txBody>
          <a:bodyPr rtlCol="0">
            <a:normAutofit/>
          </a:bodyPr>
          <a:lstStyle/>
          <a:p>
            <a:pPr marL="288000" indent="-288000" eaLnBrk="1" fontAlgn="auto" hangingPunct="1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/>
            </a:pPr>
            <a:r>
              <a:rPr lang="cs-CZ" altLang="cs-CZ" dirty="0">
                <a:solidFill>
                  <a:srgbClr val="0000FF"/>
                </a:solidFill>
              </a:rPr>
              <a:t>Ekvivalence </a:t>
            </a:r>
            <a:r>
              <a:rPr lang="cs-CZ" altLang="cs-CZ" dirty="0">
                <a:solidFill>
                  <a:srgbClr val="0000FF"/>
                </a:solidFill>
                <a:latin typeface="Symbol" panose="05050102010706020507" pitchFamily="18" charset="2"/>
              </a:rPr>
              <a:t></a:t>
            </a:r>
            <a:r>
              <a:rPr lang="cs-CZ" altLang="cs-CZ" dirty="0">
                <a:latin typeface="DejaVu Sans" charset="0"/>
              </a:rPr>
              <a:t> odpovídá „právě tehdy, když“. Je to </a:t>
            </a:r>
            <a:r>
              <a:rPr lang="cs-CZ" altLang="cs-CZ" dirty="0">
                <a:solidFill>
                  <a:srgbClr val="0000FF"/>
                </a:solidFill>
                <a:latin typeface="DejaVu Sans" charset="0"/>
              </a:rPr>
              <a:t>binární spojka</a:t>
            </a:r>
            <a:r>
              <a:rPr lang="cs-CZ" altLang="cs-CZ" dirty="0">
                <a:latin typeface="DejaVu Sans" charset="0"/>
              </a:rPr>
              <a:t> (spojuje dva výroky).</a:t>
            </a:r>
          </a:p>
          <a:p>
            <a:pPr marL="288000" indent="-288000" eaLnBrk="1" fontAlgn="auto" hangingPunct="1">
              <a:lnSpc>
                <a:spcPct val="98000"/>
              </a:lnSpc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/>
            </a:pPr>
            <a:endParaRPr lang="cs-CZ" altLang="cs-CZ" dirty="0">
              <a:latin typeface="DejaVu Sans" charset="0"/>
            </a:endParaRPr>
          </a:p>
          <a:p>
            <a:pPr marL="288000" indent="-288000" eaLnBrk="1" fontAlgn="auto" hangingPunct="1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/>
            </a:pPr>
            <a:r>
              <a:rPr lang="cs-CZ" altLang="cs-CZ" dirty="0"/>
              <a:t>Příklad:</a:t>
            </a:r>
          </a:p>
          <a:p>
            <a:pPr marL="457200" lvl="1" indent="0" eaLnBrk="1" fontAlgn="auto" hangingPunct="1">
              <a:lnSpc>
                <a:spcPct val="98000"/>
              </a:lnSpc>
              <a:spcBef>
                <a:spcPts val="0"/>
              </a:spcBef>
              <a:buFont typeface="Wingdings" panose="05000000000000000000" pitchFamily="2" charset="2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/>
            </a:pPr>
            <a:r>
              <a:rPr lang="cs-CZ" altLang="cs-CZ" dirty="0">
                <a:latin typeface="DejaVu Sans" charset="0"/>
              </a:rPr>
              <a:t>Uděláte zkoušku, právě tehdy když získáte dostatečný počet bodů.	  --&gt; </a:t>
            </a:r>
            <a:r>
              <a:rPr lang="cs-CZ" altLang="cs-CZ" dirty="0">
                <a:solidFill>
                  <a:srgbClr val="0000FF"/>
                </a:solidFill>
                <a:latin typeface="DejaVu Sans" charset="0"/>
              </a:rPr>
              <a:t>p </a:t>
            </a:r>
            <a:r>
              <a:rPr lang="cs-CZ" altLang="cs-CZ" sz="2200" dirty="0">
                <a:solidFill>
                  <a:srgbClr val="0000FF"/>
                </a:solidFill>
                <a:latin typeface="Symbol" panose="05050102010706020507" pitchFamily="18" charset="2"/>
              </a:rPr>
              <a:t></a:t>
            </a:r>
            <a:r>
              <a:rPr lang="cs-CZ" altLang="cs-CZ" dirty="0">
                <a:solidFill>
                  <a:srgbClr val="0000FF"/>
                </a:solidFill>
                <a:latin typeface="DejaVu Sans" charset="0"/>
                <a:cs typeface="DejaVu Sans" charset="0"/>
              </a:rPr>
              <a:t> q</a:t>
            </a:r>
          </a:p>
          <a:p>
            <a:pPr marL="800100" lvl="1" indent="-342900" eaLnBrk="1" fontAlgn="auto" hangingPunct="1">
              <a:lnSpc>
                <a:spcPct val="98000"/>
              </a:lnSpc>
              <a:spcBef>
                <a:spcPts val="0"/>
              </a:spcBef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/>
            </a:pPr>
            <a:endParaRPr lang="cs-CZ" altLang="cs-CZ" dirty="0">
              <a:solidFill>
                <a:srgbClr val="0000FF"/>
              </a:solidFill>
              <a:latin typeface="DejaVu Sans" charset="0"/>
              <a:cs typeface="DejaVu Sans" charset="0"/>
            </a:endParaRPr>
          </a:p>
          <a:p>
            <a:pPr marL="288000" indent="-288000" eaLnBrk="1" fontAlgn="auto" hangingPunct="1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/>
            </a:pPr>
            <a:r>
              <a:rPr lang="cs-CZ" altLang="cs-CZ" dirty="0"/>
              <a:t>Poznámka:</a:t>
            </a:r>
          </a:p>
          <a:p>
            <a:pPr marL="457200" lvl="1" indent="0" eaLnBrk="1" fontAlgn="auto" hangingPunct="1">
              <a:spcBef>
                <a:spcPts val="0"/>
              </a:spcBef>
              <a:buFont typeface="Wingdings" panose="05000000000000000000" pitchFamily="2" charset="2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/>
            </a:pPr>
            <a:r>
              <a:rPr lang="cs-CZ" altLang="cs-CZ" dirty="0"/>
              <a:t>V přirozeném jazyce se spojka ekvivalence používá velmi zřídka, mnohem větší význam a častější použití má v exaktních vědách.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"/>
          <p:cNvSpPr>
            <a:spLocks noGrp="1"/>
          </p:cNvSpPr>
          <p:nvPr>
            <p:ph type="title"/>
          </p:nvPr>
        </p:nvSpPr>
        <p:spPr>
          <a:xfrm>
            <a:off x="900113" y="115888"/>
            <a:ext cx="7705725" cy="1069975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mtClean="0"/>
              <a:t>Výrokově logická analýza</a:t>
            </a:r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27C303F0-7C99-4F8E-A624-B4853ACDB05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69950" y="1268413"/>
            <a:ext cx="7705725" cy="4895850"/>
          </a:xfrm>
        </p:spPr>
        <p:txBody>
          <a:bodyPr tIns="2772" rtlCol="0">
            <a:noAutofit/>
          </a:bodyPr>
          <a:lstStyle/>
          <a:p>
            <a:pPr marL="288000" indent="-288000" eaLnBrk="1" fontAlgn="auto" hangingPunct="1">
              <a:lnSpc>
                <a:spcPct val="110000"/>
              </a:lnSpc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/>
            </a:pPr>
            <a:r>
              <a:rPr lang="cs-CZ" altLang="cs-CZ" sz="2000" dirty="0"/>
              <a:t>Převod z přirozeného jazyka nemusí být vždy jednoznačný:</a:t>
            </a:r>
          </a:p>
          <a:p>
            <a:pPr marL="0" indent="0" eaLnBrk="1" fontAlgn="auto" hangingPunct="1">
              <a:lnSpc>
                <a:spcPct val="110000"/>
              </a:lnSpc>
              <a:buFont typeface="Wingdings" panose="05000000000000000000" pitchFamily="2" charset="2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/>
            </a:pPr>
            <a:r>
              <a:rPr lang="cs-CZ" altLang="cs-CZ" sz="2000" i="1" dirty="0">
                <a:solidFill>
                  <a:srgbClr val="0000FF"/>
                </a:solidFill>
              </a:rPr>
              <a:t>Jestliže má člověk vysoký tlak a špatně se mu dýchá nebo má zvýšenou teplotu, pak je nemocen.</a:t>
            </a:r>
          </a:p>
          <a:p>
            <a:pPr marL="288000" indent="-288000" eaLnBrk="1" fontAlgn="auto" hangingPunct="1">
              <a:lnSpc>
                <a:spcPct val="110000"/>
              </a:lnSpc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/>
            </a:pPr>
            <a:endParaRPr lang="cs-CZ" altLang="cs-CZ" sz="2000" i="1" dirty="0">
              <a:solidFill>
                <a:srgbClr val="0000FF"/>
              </a:solidFill>
            </a:endParaRPr>
          </a:p>
          <a:p>
            <a:pPr marL="288000" indent="-288000" eaLnBrk="1" fontAlgn="auto" hangingPunct="1">
              <a:lnSpc>
                <a:spcPct val="110000"/>
              </a:lnSpc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/>
            </a:pPr>
            <a:r>
              <a:rPr lang="cs-CZ" altLang="cs-CZ" sz="2000" i="1" dirty="0"/>
              <a:t>p – ”X má vysoký tlak”</a:t>
            </a:r>
          </a:p>
          <a:p>
            <a:pPr marL="288000" indent="-288000" eaLnBrk="1" fontAlgn="auto" hangingPunct="1">
              <a:lnSpc>
                <a:spcPct val="110000"/>
              </a:lnSpc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/>
            </a:pPr>
            <a:r>
              <a:rPr lang="cs-CZ" altLang="cs-CZ" sz="2000" dirty="0"/>
              <a:t>q – ”X se špatně dýchá”</a:t>
            </a:r>
          </a:p>
          <a:p>
            <a:pPr marL="288000" indent="-288000" eaLnBrk="1" fontAlgn="auto" hangingPunct="1">
              <a:lnSpc>
                <a:spcPct val="110000"/>
              </a:lnSpc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/>
            </a:pPr>
            <a:r>
              <a:rPr lang="cs-CZ" altLang="cs-CZ" sz="2000" dirty="0"/>
              <a:t>r – ”X má zvýšenou teplotu”</a:t>
            </a:r>
          </a:p>
          <a:p>
            <a:pPr marL="288000" indent="-288000" eaLnBrk="1" fontAlgn="auto" hangingPunct="1">
              <a:lnSpc>
                <a:spcPct val="110000"/>
              </a:lnSpc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/>
            </a:pPr>
            <a:r>
              <a:rPr lang="cs-CZ" altLang="cs-CZ" sz="2000" dirty="0"/>
              <a:t>s – ”X je nemocen”</a:t>
            </a:r>
          </a:p>
          <a:p>
            <a:pPr marL="288000" indent="-288000" eaLnBrk="1" fontAlgn="auto" hangingPunct="1">
              <a:lnSpc>
                <a:spcPct val="110000"/>
              </a:lnSpc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/>
            </a:pPr>
            <a:endParaRPr lang="cs-CZ" altLang="cs-CZ" sz="2000" dirty="0"/>
          </a:p>
          <a:p>
            <a:pPr marL="288000" indent="-288000" eaLnBrk="1" fontAlgn="auto" hangingPunct="1">
              <a:lnSpc>
                <a:spcPct val="110000"/>
              </a:lnSpc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/>
            </a:pPr>
            <a:r>
              <a:rPr lang="cs-CZ" altLang="cs-CZ" sz="2000" dirty="0"/>
              <a:t>1. analýza:   </a:t>
            </a:r>
            <a:r>
              <a:rPr lang="en-US" altLang="cs-CZ" sz="2000" dirty="0"/>
              <a:t>[(p </a:t>
            </a:r>
            <a:r>
              <a:rPr lang="en-US" altLang="cs-CZ" sz="2000" dirty="0">
                <a:latin typeface="Symbol" panose="05050102010706020507" pitchFamily="18" charset="2"/>
              </a:rPr>
              <a:t></a:t>
            </a:r>
            <a:r>
              <a:rPr lang="en-US" altLang="cs-CZ" sz="2000" dirty="0"/>
              <a:t> q) </a:t>
            </a:r>
            <a:r>
              <a:rPr lang="en-US" altLang="cs-CZ" sz="2000" dirty="0">
                <a:latin typeface="Symbol" panose="05050102010706020507" pitchFamily="18" charset="2"/>
              </a:rPr>
              <a:t></a:t>
            </a:r>
            <a:r>
              <a:rPr lang="en-US" altLang="cs-CZ" sz="2000" dirty="0"/>
              <a:t> r] </a:t>
            </a:r>
            <a:r>
              <a:rPr lang="cs-CZ" altLang="cs-CZ" sz="2000" dirty="0">
                <a:latin typeface="Symbol" panose="05050102010706020507" pitchFamily="18" charset="2"/>
              </a:rPr>
              <a:t></a:t>
            </a:r>
            <a:r>
              <a:rPr lang="en-US" altLang="cs-CZ" sz="2000" dirty="0"/>
              <a:t> s     </a:t>
            </a:r>
          </a:p>
          <a:p>
            <a:pPr marL="288000" indent="-288000" eaLnBrk="1" fontAlgn="auto" hangingPunct="1">
              <a:lnSpc>
                <a:spcPct val="110000"/>
              </a:lnSpc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/>
            </a:pPr>
            <a:r>
              <a:rPr lang="en-US" altLang="cs-CZ" sz="2000" dirty="0"/>
              <a:t>2. anal</a:t>
            </a:r>
            <a:r>
              <a:rPr lang="cs-CZ" altLang="cs-CZ" sz="2000" dirty="0"/>
              <a:t>ý</a:t>
            </a:r>
            <a:r>
              <a:rPr lang="en-US" altLang="cs-CZ" sz="2000" dirty="0" err="1"/>
              <a:t>za</a:t>
            </a:r>
            <a:r>
              <a:rPr lang="en-US" altLang="cs-CZ" sz="2000" dirty="0"/>
              <a:t>:   [p </a:t>
            </a:r>
            <a:r>
              <a:rPr lang="en-US" altLang="cs-CZ" sz="2000" dirty="0">
                <a:latin typeface="Symbol" panose="05050102010706020507" pitchFamily="18" charset="2"/>
              </a:rPr>
              <a:t></a:t>
            </a:r>
            <a:r>
              <a:rPr lang="en-US" altLang="cs-CZ" sz="2000" dirty="0"/>
              <a:t> (q </a:t>
            </a:r>
            <a:r>
              <a:rPr lang="en-US" altLang="cs-CZ" sz="2000" dirty="0">
                <a:latin typeface="Symbol" panose="05050102010706020507" pitchFamily="18" charset="2"/>
              </a:rPr>
              <a:t></a:t>
            </a:r>
            <a:r>
              <a:rPr lang="en-US" altLang="cs-CZ" sz="2000" dirty="0"/>
              <a:t> r)] </a:t>
            </a:r>
            <a:r>
              <a:rPr lang="cs-CZ" altLang="cs-CZ" sz="2000" dirty="0">
                <a:latin typeface="Symbol" panose="05050102010706020507" pitchFamily="18" charset="2"/>
              </a:rPr>
              <a:t></a:t>
            </a:r>
            <a:r>
              <a:rPr lang="en-US" altLang="cs-CZ" sz="2000" dirty="0"/>
              <a:t> s</a:t>
            </a:r>
            <a:r>
              <a:rPr lang="cs-CZ" altLang="cs-CZ" sz="2000" dirty="0"/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"/>
          <p:cNvSpPr>
            <a:spLocks noGrp="1"/>
          </p:cNvSpPr>
          <p:nvPr>
            <p:ph type="title"/>
          </p:nvPr>
        </p:nvSpPr>
        <p:spPr>
          <a:xfrm>
            <a:off x="684213" y="44450"/>
            <a:ext cx="7705725" cy="979488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mtClean="0"/>
              <a:t>Příklad</a:t>
            </a:r>
          </a:p>
        </p:txBody>
      </p:sp>
      <p:sp>
        <p:nvSpPr>
          <p:cNvPr id="70659" name="Rectangle 2">
            <a:extLst>
              <a:ext uri="{FF2B5EF4-FFF2-40B4-BE49-F238E27FC236}">
                <a16:creationId xmlns:a16="http://schemas.microsoft.com/office/drawing/2014/main" id="{B8620828-C575-4087-BB80-EBB1605FA47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4213" y="1125538"/>
            <a:ext cx="7705725" cy="4664075"/>
          </a:xfrm>
        </p:spPr>
        <p:txBody>
          <a:bodyPr rtlCol="0">
            <a:normAutofit lnSpcReduction="10000"/>
          </a:bodyPr>
          <a:lstStyle/>
          <a:p>
            <a:pPr eaLnBrk="1" hangingPunct="1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/>
            </a:pPr>
            <a:r>
              <a:rPr lang="cs-CZ" altLang="cs-CZ" sz="2200" b="1" dirty="0"/>
              <a:t>Lev a Jednorožec</a:t>
            </a:r>
          </a:p>
          <a:p>
            <a:pPr eaLnBrk="1" hangingPunct="1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/>
            </a:pPr>
            <a:endParaRPr lang="cs-CZ" altLang="cs-CZ" sz="1400" dirty="0"/>
          </a:p>
          <a:p>
            <a:pPr eaLnBrk="1" hangingPunct="1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/>
            </a:pPr>
            <a:r>
              <a:rPr lang="cs-CZ" altLang="cs-CZ" sz="2200" dirty="0"/>
              <a:t>Alenka </a:t>
            </a:r>
            <a:r>
              <a:rPr lang="cs-CZ" altLang="cs-CZ" sz="2200" dirty="0" err="1"/>
              <a:t>stretla</a:t>
            </a:r>
            <a:r>
              <a:rPr lang="cs-CZ" altLang="cs-CZ" sz="2200" dirty="0"/>
              <a:t> v Lese </a:t>
            </a:r>
            <a:r>
              <a:rPr lang="cs-CZ" altLang="cs-CZ" sz="2200" dirty="0" err="1"/>
              <a:t>zabúdania</a:t>
            </a:r>
            <a:r>
              <a:rPr lang="cs-CZ" altLang="cs-CZ" sz="2200" dirty="0"/>
              <a:t> Leva a </a:t>
            </a:r>
            <a:r>
              <a:rPr lang="cs-CZ" altLang="cs-CZ" sz="2200" dirty="0" err="1"/>
              <a:t>Jednorožca</a:t>
            </a:r>
            <a:r>
              <a:rPr lang="cs-CZ" altLang="cs-CZ" sz="2200" dirty="0"/>
              <a:t>. Sú to </a:t>
            </a:r>
            <a:r>
              <a:rPr lang="cs-CZ" altLang="cs-CZ" sz="2200" dirty="0" err="1"/>
              <a:t>zvláštne</a:t>
            </a:r>
            <a:r>
              <a:rPr lang="cs-CZ" altLang="cs-CZ" sz="2200" dirty="0"/>
              <a:t> </a:t>
            </a:r>
            <a:r>
              <a:rPr lang="cs-CZ" altLang="cs-CZ" sz="2200" dirty="0" err="1"/>
              <a:t>stvorenia</a:t>
            </a:r>
            <a:r>
              <a:rPr lang="cs-CZ" altLang="cs-CZ" sz="2200" dirty="0"/>
              <a:t>. Lev každý </a:t>
            </a:r>
            <a:r>
              <a:rPr lang="cs-CZ" altLang="cs-CZ" sz="2200" dirty="0" err="1"/>
              <a:t>pondelok</a:t>
            </a:r>
            <a:r>
              <a:rPr lang="cs-CZ" altLang="cs-CZ" sz="2200" dirty="0"/>
              <a:t>, </a:t>
            </a:r>
            <a:r>
              <a:rPr lang="cs-CZ" altLang="cs-CZ" sz="2200" dirty="0" err="1"/>
              <a:t>utorok</a:t>
            </a:r>
            <a:r>
              <a:rPr lang="cs-CZ" altLang="cs-CZ" sz="2200" dirty="0"/>
              <a:t> a </a:t>
            </a:r>
            <a:r>
              <a:rPr lang="cs-CZ" altLang="cs-CZ" sz="2200" dirty="0" err="1"/>
              <a:t>stredu</a:t>
            </a:r>
            <a:r>
              <a:rPr lang="cs-CZ" altLang="cs-CZ" sz="2200" dirty="0"/>
              <a:t> klame a </a:t>
            </a:r>
            <a:r>
              <a:rPr lang="cs-CZ" altLang="cs-CZ" sz="2200" dirty="0" err="1"/>
              <a:t>ostatné</a:t>
            </a:r>
            <a:r>
              <a:rPr lang="cs-CZ" altLang="cs-CZ" sz="2200" dirty="0"/>
              <a:t> dni v </a:t>
            </a:r>
            <a:r>
              <a:rPr lang="cs-CZ" altLang="cs-CZ" sz="2200" dirty="0" err="1"/>
              <a:t>týždni</a:t>
            </a:r>
            <a:r>
              <a:rPr lang="cs-CZ" altLang="cs-CZ" sz="2200" dirty="0"/>
              <a:t> </a:t>
            </a:r>
            <a:r>
              <a:rPr lang="cs-CZ" altLang="cs-CZ" sz="2200" dirty="0" err="1"/>
              <a:t>hovorí</a:t>
            </a:r>
            <a:r>
              <a:rPr lang="cs-CZ" altLang="cs-CZ" sz="2200" dirty="0"/>
              <a:t> pravdu. Jednorožec klame vždy </a:t>
            </a:r>
            <a:r>
              <a:rPr lang="cs-CZ" altLang="cs-CZ" sz="2200" dirty="0" err="1"/>
              <a:t>vo</a:t>
            </a:r>
            <a:r>
              <a:rPr lang="cs-CZ" altLang="cs-CZ" sz="2200" dirty="0"/>
              <a:t> </a:t>
            </a:r>
            <a:r>
              <a:rPr lang="cs-CZ" altLang="cs-CZ" sz="2200" dirty="0" err="1"/>
              <a:t>štvrtok</a:t>
            </a:r>
            <a:r>
              <a:rPr lang="cs-CZ" altLang="cs-CZ" sz="2200" dirty="0"/>
              <a:t>, v </a:t>
            </a:r>
            <a:r>
              <a:rPr lang="cs-CZ" altLang="cs-CZ" sz="2200" dirty="0" err="1"/>
              <a:t>piatok</a:t>
            </a:r>
            <a:r>
              <a:rPr lang="cs-CZ" altLang="cs-CZ" sz="2200" dirty="0"/>
              <a:t> a v sobotu, ale </a:t>
            </a:r>
            <a:r>
              <a:rPr lang="cs-CZ" altLang="cs-CZ" sz="2200" dirty="0" err="1"/>
              <a:t>ostatné</a:t>
            </a:r>
            <a:r>
              <a:rPr lang="cs-CZ" altLang="cs-CZ" sz="2200" dirty="0"/>
              <a:t> dni v </a:t>
            </a:r>
            <a:r>
              <a:rPr lang="cs-CZ" altLang="cs-CZ" sz="2200" dirty="0" err="1"/>
              <a:t>týždni</a:t>
            </a:r>
            <a:r>
              <a:rPr lang="cs-CZ" altLang="cs-CZ" sz="2200" dirty="0"/>
              <a:t> </a:t>
            </a:r>
            <a:r>
              <a:rPr lang="cs-CZ" altLang="cs-CZ" sz="2200" dirty="0" err="1"/>
              <a:t>hovorí</a:t>
            </a:r>
            <a:r>
              <a:rPr lang="cs-CZ" altLang="cs-CZ" sz="2200" dirty="0"/>
              <a:t> pravdu.</a:t>
            </a:r>
          </a:p>
          <a:p>
            <a:pPr eaLnBrk="1" hangingPunct="1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/>
            </a:pPr>
            <a:endParaRPr lang="cs-CZ" altLang="cs-CZ" sz="1200" dirty="0"/>
          </a:p>
          <a:p>
            <a:pPr eaLnBrk="1" hangingPunct="1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/>
            </a:pPr>
            <a:r>
              <a:rPr lang="cs-CZ" altLang="cs-CZ" sz="2200" i="1" dirty="0"/>
              <a:t>Lev</a:t>
            </a:r>
            <a:r>
              <a:rPr lang="cs-CZ" altLang="cs-CZ" sz="2200" dirty="0"/>
              <a:t>: Včera </a:t>
            </a:r>
            <a:r>
              <a:rPr lang="cs-CZ" altLang="cs-CZ" sz="2200" dirty="0" err="1"/>
              <a:t>som</a:t>
            </a:r>
            <a:r>
              <a:rPr lang="cs-CZ" altLang="cs-CZ" sz="2200" dirty="0"/>
              <a:t> </a:t>
            </a:r>
            <a:r>
              <a:rPr lang="cs-CZ" altLang="cs-CZ" sz="2200" dirty="0" err="1"/>
              <a:t>mal</a:t>
            </a:r>
            <a:r>
              <a:rPr lang="cs-CZ" altLang="cs-CZ" sz="2200" dirty="0"/>
              <a:t> </a:t>
            </a:r>
            <a:r>
              <a:rPr lang="cs-CZ" altLang="cs-CZ" sz="2200" dirty="0" err="1"/>
              <a:t>klamací</a:t>
            </a:r>
            <a:r>
              <a:rPr lang="cs-CZ" altLang="cs-CZ" sz="2200" dirty="0"/>
              <a:t> </a:t>
            </a:r>
            <a:r>
              <a:rPr lang="cs-CZ" altLang="cs-CZ" sz="2200" dirty="0" err="1"/>
              <a:t>deň</a:t>
            </a:r>
            <a:r>
              <a:rPr lang="cs-CZ" altLang="cs-CZ" sz="2200" dirty="0"/>
              <a:t>.</a:t>
            </a:r>
          </a:p>
          <a:p>
            <a:pPr eaLnBrk="1" hangingPunct="1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/>
            </a:pPr>
            <a:r>
              <a:rPr lang="cs-CZ" altLang="cs-CZ" sz="2200" i="1" dirty="0"/>
              <a:t>Jednorožec</a:t>
            </a:r>
            <a:r>
              <a:rPr lang="cs-CZ" altLang="cs-CZ" sz="2200" dirty="0"/>
              <a:t>: </a:t>
            </a:r>
            <a:r>
              <a:rPr lang="cs-CZ" altLang="cs-CZ" sz="2200" dirty="0" err="1"/>
              <a:t>Ja</a:t>
            </a:r>
            <a:r>
              <a:rPr lang="cs-CZ" altLang="cs-CZ" sz="2200" dirty="0"/>
              <a:t> </a:t>
            </a:r>
            <a:r>
              <a:rPr lang="cs-CZ" altLang="cs-CZ" sz="2200" dirty="0" err="1"/>
              <a:t>tiež</a:t>
            </a:r>
            <a:r>
              <a:rPr lang="cs-CZ" altLang="cs-CZ" sz="2200" dirty="0"/>
              <a:t>.</a:t>
            </a:r>
          </a:p>
          <a:p>
            <a:pPr eaLnBrk="1" hangingPunct="1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/>
            </a:pPr>
            <a:endParaRPr lang="cs-CZ" altLang="cs-CZ" sz="1600" dirty="0"/>
          </a:p>
          <a:p>
            <a:pPr eaLnBrk="1" hangingPunct="1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/>
            </a:pPr>
            <a:r>
              <a:rPr lang="cs-CZ" altLang="cs-CZ" sz="2200" dirty="0" err="1"/>
              <a:t>Ktorý</a:t>
            </a:r>
            <a:r>
              <a:rPr lang="cs-CZ" altLang="cs-CZ" sz="2200" dirty="0"/>
              <a:t> bol </a:t>
            </a:r>
            <a:r>
              <a:rPr lang="cs-CZ" altLang="cs-CZ" sz="2200" dirty="0" err="1"/>
              <a:t>práve</a:t>
            </a:r>
            <a:r>
              <a:rPr lang="cs-CZ" altLang="cs-CZ" sz="2200" dirty="0"/>
              <a:t> </a:t>
            </a:r>
            <a:r>
              <a:rPr lang="cs-CZ" altLang="cs-CZ" sz="2200" dirty="0" err="1"/>
              <a:t>deň</a:t>
            </a:r>
            <a:r>
              <a:rPr lang="cs-CZ" altLang="cs-CZ" sz="2200" dirty="0"/>
              <a:t>?</a:t>
            </a:r>
          </a:p>
        </p:txBody>
      </p:sp>
      <p:sp>
        <p:nvSpPr>
          <p:cNvPr id="55300" name="Text Box 3"/>
          <p:cNvSpPr txBox="1">
            <a:spLocks noChangeArrowheads="1"/>
          </p:cNvSpPr>
          <p:nvPr/>
        </p:nvSpPr>
        <p:spPr bwMode="auto">
          <a:xfrm>
            <a:off x="3563938" y="6381750"/>
            <a:ext cx="5472112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9536" rIns="90000" bIns="450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cs-CZ" altLang="cs-CZ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http://brainden.com/hlavolamy/vyrokova-logika.htm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Nadpis 1"/>
          <p:cNvSpPr>
            <a:spLocks noGrp="1"/>
          </p:cNvSpPr>
          <p:nvPr>
            <p:ph type="title"/>
          </p:nvPr>
        </p:nvSpPr>
        <p:spPr>
          <a:xfrm>
            <a:off x="611188" y="188913"/>
            <a:ext cx="7886700" cy="758825"/>
          </a:xfrm>
        </p:spPr>
        <p:txBody>
          <a:bodyPr/>
          <a:lstStyle/>
          <a:p>
            <a:r>
              <a:rPr lang="cs-CZ" altLang="cs-CZ" smtClean="0"/>
              <a:t>Logické operátory v programování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BD90C428-8C40-4DD8-8B23-1C023E507BC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0850" y="1268413"/>
          <a:ext cx="8208963" cy="5156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0180">
                  <a:extLst>
                    <a:ext uri="{9D8B030D-6E8A-4147-A177-3AD203B41FA5}">
                      <a16:colId xmlns:a16="http://schemas.microsoft.com/office/drawing/2014/main" val="3412319519"/>
                    </a:ext>
                  </a:extLst>
                </a:gridCol>
                <a:gridCol w="4450539">
                  <a:extLst>
                    <a:ext uri="{9D8B030D-6E8A-4147-A177-3AD203B41FA5}">
                      <a16:colId xmlns:a16="http://schemas.microsoft.com/office/drawing/2014/main" val="2296343264"/>
                    </a:ext>
                  </a:extLst>
                </a:gridCol>
                <a:gridCol w="2088244">
                  <a:extLst>
                    <a:ext uri="{9D8B030D-6E8A-4147-A177-3AD203B41FA5}">
                      <a16:colId xmlns:a16="http://schemas.microsoft.com/office/drawing/2014/main" val="27268995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Operátor</a:t>
                      </a:r>
                    </a:p>
                  </a:txBody>
                  <a:tcPr marL="91441" marR="914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Význam</a:t>
                      </a:r>
                    </a:p>
                  </a:txBody>
                  <a:tcPr marL="91441" marR="914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Další způsoby zápisu</a:t>
                      </a:r>
                    </a:p>
                  </a:txBody>
                  <a:tcPr marL="91441" marR="914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09752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&gt;,</a:t>
                      </a:r>
                      <a:r>
                        <a:rPr lang="cs-CZ" sz="1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&lt;, &gt;=, &lt;=</a:t>
                      </a:r>
                      <a:endParaRPr lang="cs-CZ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větší než, menší než, větší nebo roven, menší nebo roven </a:t>
                      </a:r>
                    </a:p>
                  </a:txBody>
                  <a:tcPr marL="91441" marR="914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58966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==</a:t>
                      </a:r>
                    </a:p>
                  </a:txBody>
                  <a:tcPr marL="91441" marR="914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rovná se</a:t>
                      </a:r>
                    </a:p>
                  </a:txBody>
                  <a:tcPr marL="91441" marR="914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937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!=</a:t>
                      </a:r>
                    </a:p>
                  </a:txBody>
                  <a:tcPr marL="91441" marR="914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nerovná se</a:t>
                      </a:r>
                    </a:p>
                  </a:txBody>
                  <a:tcPr marL="91441" marR="914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&lt;&gt;</a:t>
                      </a:r>
                    </a:p>
                  </a:txBody>
                  <a:tcPr marL="91441" marR="914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05649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</a:t>
                      </a:r>
                    </a:p>
                  </a:txBody>
                  <a:tcPr marL="91441" marR="914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zároveň (obě hodnoty jsou pravdivé)</a:t>
                      </a:r>
                    </a:p>
                  </a:txBody>
                  <a:tcPr marL="91441" marR="914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&amp;&amp;</a:t>
                      </a:r>
                      <a:endParaRPr lang="cs-CZ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15560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</a:t>
                      </a:r>
                    </a:p>
                  </a:txBody>
                  <a:tcPr marL="91441" marR="914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nebo (alespoň jedna hodnota je pravdivá</a:t>
                      </a:r>
                      <a:r>
                        <a:rPr lang="cs-CZ" sz="1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cs-CZ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||</a:t>
                      </a:r>
                      <a:endParaRPr lang="cs-CZ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78416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XOR</a:t>
                      </a:r>
                    </a:p>
                  </a:txBody>
                  <a:tcPr marL="91441" marR="914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nebo (právě jedna hodnota je pravdivá)</a:t>
                      </a:r>
                    </a:p>
                  </a:txBody>
                  <a:tcPr marL="91441" marR="914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79821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LIKE (ILIKE)</a:t>
                      </a:r>
                    </a:p>
                  </a:txBody>
                  <a:tcPr marL="91441" marR="914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 porovnávání textových řetězců</a:t>
                      </a:r>
                    </a:p>
                  </a:txBody>
                  <a:tcPr marL="91441" marR="914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00706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</a:t>
                      </a:r>
                    </a:p>
                  </a:txBody>
                  <a:tcPr marL="91441" marR="914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přesná hodnota se</a:t>
                      </a:r>
                      <a:r>
                        <a:rPr lang="cs-CZ" sz="1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musí vyskytnout</a:t>
                      </a:r>
                      <a:endParaRPr lang="cs-CZ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7229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BETWEEN</a:t>
                      </a:r>
                    </a:p>
                  </a:txBody>
                  <a:tcPr marL="91441" marR="914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hodnota se musí vyskytnout</a:t>
                      </a:r>
                      <a:r>
                        <a:rPr lang="cs-CZ" sz="1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 intervalu od-do</a:t>
                      </a:r>
                      <a:endParaRPr lang="cs-CZ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32108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 NULL, IS NOT NULL</a:t>
                      </a:r>
                    </a:p>
                  </a:txBody>
                  <a:tcPr marL="91441" marR="914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testuje, zdali hodnota</a:t>
                      </a:r>
                      <a:r>
                        <a:rPr lang="cs-CZ" sz="1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existuje (NULL != 0)</a:t>
                      </a:r>
                      <a:endParaRPr lang="cs-CZ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523449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"/>
          <p:cNvSpPr>
            <a:spLocks noGrp="1"/>
          </p:cNvSpPr>
          <p:nvPr>
            <p:ph type="title"/>
          </p:nvPr>
        </p:nvSpPr>
        <p:spPr>
          <a:xfrm>
            <a:off x="684213" y="188913"/>
            <a:ext cx="7705725" cy="690562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mtClean="0"/>
              <a:t>Logické operátory v programování</a:t>
            </a:r>
          </a:p>
        </p:txBody>
      </p:sp>
      <p:sp>
        <p:nvSpPr>
          <p:cNvPr id="70659" name="Rectangle 2">
            <a:extLst>
              <a:ext uri="{FF2B5EF4-FFF2-40B4-BE49-F238E27FC236}">
                <a16:creationId xmlns:a16="http://schemas.microsoft.com/office/drawing/2014/main" id="{9C0567AC-7FFD-4D9C-A1CF-FD42B068EF9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1125538"/>
            <a:ext cx="7850187" cy="574675"/>
          </a:xfrm>
        </p:spPr>
        <p:txBody>
          <a:bodyPr rtlCol="0">
            <a:normAutofit/>
          </a:bodyPr>
          <a:lstStyle/>
          <a:p>
            <a:pPr eaLnBrk="1" hangingPunct="1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/>
            </a:pPr>
            <a:r>
              <a:rPr lang="cs-CZ" altLang="cs-CZ" sz="2400" dirty="0"/>
              <a:t>5&gt;3, 3&lt;5, 3&gt;=3, 5&lt;=5, 3==3, 3!=5</a:t>
            </a:r>
          </a:p>
          <a:p>
            <a:pPr marL="0" indent="0" eaLnBrk="1" hangingPunct="1">
              <a:buFont typeface="Wingdings" panose="05000000000000000000" pitchFamily="2" charset="2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/>
            </a:pPr>
            <a:endParaRPr lang="cs-CZ" altLang="cs-CZ" sz="2400" dirty="0"/>
          </a:p>
          <a:p>
            <a:pPr eaLnBrk="1" hangingPunct="1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/>
            </a:pPr>
            <a:endParaRPr lang="cs-CZ" altLang="cs-CZ" sz="2200" dirty="0"/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E7AA97C2-D22A-4861-A449-878AE367F584}"/>
              </a:ext>
            </a:extLst>
          </p:cNvPr>
          <p:cNvGraphicFramePr>
            <a:graphicFrameLocks noGrp="1"/>
          </p:cNvGraphicFramePr>
          <p:nvPr/>
        </p:nvGraphicFramePr>
        <p:xfrm>
          <a:off x="2166938" y="1954213"/>
          <a:ext cx="4740275" cy="435927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79650">
                  <a:extLst>
                    <a:ext uri="{9D8B030D-6E8A-4147-A177-3AD203B41FA5}">
                      <a16:colId xmlns:a16="http://schemas.microsoft.com/office/drawing/2014/main" val="3466694481"/>
                    </a:ext>
                  </a:extLst>
                </a:gridCol>
                <a:gridCol w="2160625">
                  <a:extLst>
                    <a:ext uri="{9D8B030D-6E8A-4147-A177-3AD203B41FA5}">
                      <a16:colId xmlns:a16="http://schemas.microsoft.com/office/drawing/2014/main" val="3727062020"/>
                    </a:ext>
                  </a:extLst>
                </a:gridCol>
              </a:tblGrid>
              <a:tr h="396298">
                <a:tc>
                  <a:txBody>
                    <a:bodyPr/>
                    <a:lstStyle/>
                    <a:p>
                      <a:pPr algn="ctr"/>
                      <a:r>
                        <a:rPr lang="cs-CZ" sz="2000" b="1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Výraz</a:t>
                      </a:r>
                    </a:p>
                  </a:txBody>
                  <a:tcPr marL="91456" marR="91456" marT="45727" marB="45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Platnost</a:t>
                      </a:r>
                    </a:p>
                  </a:txBody>
                  <a:tcPr marL="91456" marR="91456" marT="45727" marB="45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5792710"/>
                  </a:ext>
                </a:extLst>
              </a:tr>
              <a:tr h="396298">
                <a:tc>
                  <a:txBody>
                    <a:bodyPr/>
                    <a:lstStyle/>
                    <a:p>
                      <a:pPr algn="ctr"/>
                      <a:r>
                        <a:rPr lang="cs-CZ" sz="20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5&gt;3 AND 5&gt;1</a:t>
                      </a:r>
                    </a:p>
                  </a:txBody>
                  <a:tcPr marL="91456" marR="91456" marT="45727" marB="45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Ano</a:t>
                      </a:r>
                    </a:p>
                  </a:txBody>
                  <a:tcPr marL="91456" marR="91456" marT="45727" marB="45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3415249"/>
                  </a:ext>
                </a:extLst>
              </a:tr>
              <a:tr h="396298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5&gt;3 AND 1&gt;5</a:t>
                      </a:r>
                    </a:p>
                  </a:txBody>
                  <a:tcPr marL="91456" marR="91456" marT="45727" marB="45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</a:t>
                      </a:r>
                    </a:p>
                  </a:txBody>
                  <a:tcPr marL="91456" marR="91456" marT="45727" marB="45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5736735"/>
                  </a:ext>
                </a:extLst>
              </a:tr>
              <a:tr h="396298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0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6" marR="91456" marT="45727" marB="45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6" marR="91456" marT="45727" marB="45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1829448"/>
                  </a:ext>
                </a:extLst>
              </a:tr>
              <a:tr h="396298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5&gt;3 OR 5&gt;1</a:t>
                      </a:r>
                    </a:p>
                  </a:txBody>
                  <a:tcPr marL="91456" marR="91456" marT="45727" marB="45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Ano</a:t>
                      </a:r>
                    </a:p>
                  </a:txBody>
                  <a:tcPr marL="91456" marR="91456" marT="45727" marB="45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7370082"/>
                  </a:ext>
                </a:extLst>
              </a:tr>
              <a:tr h="396298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5&gt;3 OR 1&gt;5</a:t>
                      </a:r>
                    </a:p>
                  </a:txBody>
                  <a:tcPr marL="91456" marR="91456" marT="45727" marB="45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Ano</a:t>
                      </a:r>
                    </a:p>
                  </a:txBody>
                  <a:tcPr marL="91456" marR="91456" marT="45727" marB="45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9762256"/>
                  </a:ext>
                </a:extLst>
              </a:tr>
              <a:tr h="396298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3&gt;5 OR 1&gt;5</a:t>
                      </a:r>
                    </a:p>
                  </a:txBody>
                  <a:tcPr marL="91456" marR="91456" marT="45727" marB="45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</a:t>
                      </a:r>
                    </a:p>
                  </a:txBody>
                  <a:tcPr marL="91456" marR="91456" marT="45727" marB="45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3033225"/>
                  </a:ext>
                </a:extLst>
              </a:tr>
              <a:tr h="396298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0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6" marR="91456" marT="45727" marB="45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6" marR="91456" marT="45727" marB="45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4874720"/>
                  </a:ext>
                </a:extLst>
              </a:tr>
              <a:tr h="396298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5&gt;3 XOR 5&gt;1</a:t>
                      </a:r>
                    </a:p>
                  </a:txBody>
                  <a:tcPr marL="91456" marR="91456" marT="45727" marB="45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</a:t>
                      </a:r>
                    </a:p>
                  </a:txBody>
                  <a:tcPr marL="91456" marR="91456" marT="45727" marB="45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3437177"/>
                  </a:ext>
                </a:extLst>
              </a:tr>
              <a:tr h="396298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5&gt;3 XOR 1&gt;5</a:t>
                      </a:r>
                    </a:p>
                  </a:txBody>
                  <a:tcPr marL="91456" marR="91456" marT="45727" marB="45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Ano</a:t>
                      </a:r>
                    </a:p>
                  </a:txBody>
                  <a:tcPr marL="91456" marR="91456" marT="45727" marB="45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1716019"/>
                  </a:ext>
                </a:extLst>
              </a:tr>
              <a:tr h="396298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3&gt;5 XOR 1&gt;5</a:t>
                      </a:r>
                    </a:p>
                  </a:txBody>
                  <a:tcPr marL="91456" marR="91456" marT="45727" marB="45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</a:t>
                      </a:r>
                    </a:p>
                  </a:txBody>
                  <a:tcPr marL="91456" marR="91456" marT="45727" marB="45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0899687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"/>
          <p:cNvSpPr>
            <a:spLocks noGrp="1"/>
          </p:cNvSpPr>
          <p:nvPr>
            <p:ph type="title"/>
          </p:nvPr>
        </p:nvSpPr>
        <p:spPr>
          <a:xfrm>
            <a:off x="684213" y="188913"/>
            <a:ext cx="7705725" cy="690562"/>
          </a:xfrm>
        </p:spPr>
        <p:txBody>
          <a:bodyPr/>
          <a:lstStyle/>
          <a:p>
            <a:pPr eaLnBrk="1" hangingPunct="1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cs-CZ" altLang="cs-CZ" smtClean="0"/>
              <a:t>LIKE (ILIKE)</a:t>
            </a:r>
          </a:p>
        </p:txBody>
      </p:sp>
      <p:sp>
        <p:nvSpPr>
          <p:cNvPr id="60419" name="Rectangle 2"/>
          <p:cNvSpPr>
            <a:spLocks noGrp="1"/>
          </p:cNvSpPr>
          <p:nvPr>
            <p:ph idx="1"/>
          </p:nvPr>
        </p:nvSpPr>
        <p:spPr>
          <a:xfrm>
            <a:off x="395288" y="1125538"/>
            <a:ext cx="7850187" cy="2879725"/>
          </a:xfrm>
        </p:spPr>
        <p:txBody>
          <a:bodyPr/>
          <a:lstStyle/>
          <a:p>
            <a:pPr marL="250825" lvl="1" eaLnBrk="1" hangingPunct="1">
              <a:spcAft>
                <a:spcPts val="1200"/>
              </a:spcAft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cs-CZ" altLang="cs-CZ" sz="2400" smtClean="0"/>
              <a:t>testujeme, zdali textový řetězec odpovídá vzoru na vstupu</a:t>
            </a:r>
          </a:p>
          <a:p>
            <a:pPr marL="250825" lvl="1" eaLnBrk="1" hangingPunct="1">
              <a:spcAft>
                <a:spcPts val="1200"/>
              </a:spcAft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cs-CZ" altLang="cs-CZ" sz="2400" smtClean="0"/>
              <a:t>v některých jazycích zaměnitelné, v jiných je LIKE case insensitive a ILIKE case sensitive</a:t>
            </a:r>
          </a:p>
          <a:p>
            <a:pPr marL="250825" lvl="1" eaLnBrk="1" hangingPunct="1">
              <a:spcAft>
                <a:spcPts val="1200"/>
              </a:spcAft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cs-CZ" altLang="cs-CZ" sz="2400" smtClean="0"/>
              <a:t>‚%‘ =&gt; nahrazuje libovolnou posloupnost znaků</a:t>
            </a:r>
          </a:p>
          <a:p>
            <a:pPr marL="250825" lvl="1" eaLnBrk="1" hangingPunct="1">
              <a:spcAft>
                <a:spcPts val="1200"/>
              </a:spcAft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cs-CZ" altLang="cs-CZ" sz="2400" smtClean="0"/>
              <a:t>‚_‘ =&gt; nahrazuje právě jeden znak</a:t>
            </a:r>
          </a:p>
        </p:txBody>
      </p:sp>
      <p:pic>
        <p:nvPicPr>
          <p:cNvPr id="60420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289425"/>
            <a:ext cx="4914900" cy="216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421" name="TextovéPole 3"/>
          <p:cNvSpPr txBox="1">
            <a:spLocks noChangeArrowheads="1"/>
          </p:cNvSpPr>
          <p:nvPr/>
        </p:nvSpPr>
        <p:spPr bwMode="auto">
          <a:xfrm>
            <a:off x="5740400" y="4273550"/>
            <a:ext cx="27368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cs-CZ" altLang="cs-CZ" sz="2000">
                <a:latin typeface="Arial" panose="020B0604020202020204" pitchFamily="34" charset="0"/>
                <a:cs typeface="Arial" panose="020B0604020202020204" pitchFamily="34" charset="0"/>
              </a:rPr>
              <a:t>Příklad 1:</a:t>
            </a:r>
          </a:p>
          <a:p>
            <a:r>
              <a:rPr lang="cs-CZ" altLang="cs-CZ" sz="2000" i="1">
                <a:latin typeface="Arial" panose="020B0604020202020204" pitchFamily="34" charset="0"/>
                <a:cs typeface="Arial" panose="020B0604020202020204" pitchFamily="34" charset="0"/>
              </a:rPr>
              <a:t>if string LIKE ‘ALB%‘: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/>
          </p:cNvSpPr>
          <p:nvPr>
            <p:ph type="title"/>
          </p:nvPr>
        </p:nvSpPr>
        <p:spPr>
          <a:xfrm>
            <a:off x="827088" y="115888"/>
            <a:ext cx="7705725" cy="1069975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mtClean="0"/>
              <a:t>Výrok</a:t>
            </a:r>
          </a:p>
        </p:txBody>
      </p:sp>
      <p:sp>
        <p:nvSpPr>
          <p:cNvPr id="8195" name="Rectangle 2"/>
          <p:cNvSpPr>
            <a:spLocks noGrp="1"/>
          </p:cNvSpPr>
          <p:nvPr>
            <p:ph idx="1"/>
          </p:nvPr>
        </p:nvSpPr>
        <p:spPr>
          <a:xfrm>
            <a:off x="611188" y="1401763"/>
            <a:ext cx="7921625" cy="4525962"/>
          </a:xfrm>
        </p:spPr>
        <p:txBody>
          <a:bodyPr/>
          <a:lstStyle/>
          <a:p>
            <a:pPr eaLnBrk="1" hangingPunct="1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cs-CZ" altLang="cs-CZ" sz="2400" smtClean="0">
                <a:solidFill>
                  <a:srgbClr val="0000FF"/>
                </a:solidFill>
              </a:rPr>
              <a:t>Výrok</a:t>
            </a:r>
            <a:r>
              <a:rPr lang="cs-CZ" altLang="cs-CZ" sz="2400" smtClean="0"/>
              <a:t> je tvrzení, o kterém má smysl tvrdit, zda je pravdivé nebo ne</a:t>
            </a:r>
          </a:p>
          <a:p>
            <a:pPr eaLnBrk="1" hangingPunct="1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cs-CZ" altLang="cs-CZ" smtClean="0"/>
          </a:p>
          <a:p>
            <a:pPr eaLnBrk="1" hangingPunct="1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cs-CZ" altLang="cs-CZ" smtClean="0"/>
              <a:t>Příklady</a:t>
            </a:r>
          </a:p>
          <a:p>
            <a:pPr marL="800100" lvl="1" indent="-342900" eaLnBrk="1" hangingPunct="1">
              <a:buSzPct val="7500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cs-CZ" altLang="cs-CZ" smtClean="0"/>
              <a:t>Tráva je zelená (výrok)</a:t>
            </a:r>
          </a:p>
          <a:p>
            <a:pPr marL="800100" lvl="1" indent="-342900" eaLnBrk="1" hangingPunct="1">
              <a:buSzPct val="7500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cs-CZ" altLang="cs-CZ" smtClean="0"/>
              <a:t>2 + 2 = 5 (nepravdivý výrok)</a:t>
            </a:r>
          </a:p>
          <a:p>
            <a:pPr marL="800100" lvl="1" indent="-342900" eaLnBrk="1" hangingPunct="1">
              <a:buSzPct val="7500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cs-CZ" altLang="cs-CZ" smtClean="0"/>
              <a:t>Otevři okno. (není výrok)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"/>
          <p:cNvSpPr>
            <a:spLocks noGrp="1"/>
          </p:cNvSpPr>
          <p:nvPr>
            <p:ph type="title"/>
          </p:nvPr>
        </p:nvSpPr>
        <p:spPr>
          <a:xfrm>
            <a:off x="684213" y="188913"/>
            <a:ext cx="7705725" cy="690562"/>
          </a:xfrm>
        </p:spPr>
        <p:txBody>
          <a:bodyPr/>
          <a:lstStyle/>
          <a:p>
            <a:pPr eaLnBrk="1" hangingPunct="1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cs-CZ" altLang="cs-CZ" smtClean="0"/>
              <a:t>IN</a:t>
            </a:r>
          </a:p>
        </p:txBody>
      </p:sp>
      <p:sp>
        <p:nvSpPr>
          <p:cNvPr id="62467" name="Rectangle 2"/>
          <p:cNvSpPr>
            <a:spLocks noGrp="1"/>
          </p:cNvSpPr>
          <p:nvPr>
            <p:ph idx="1"/>
          </p:nvPr>
        </p:nvSpPr>
        <p:spPr>
          <a:xfrm>
            <a:off x="395288" y="1125538"/>
            <a:ext cx="7850187" cy="1079500"/>
          </a:xfrm>
        </p:spPr>
        <p:txBody>
          <a:bodyPr/>
          <a:lstStyle/>
          <a:p>
            <a:pPr marL="250825" lvl="1" eaLnBrk="1" hangingPunct="1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cs-CZ" altLang="cs-CZ" sz="2400" smtClean="0"/>
              <a:t>testujeme, zdali textový řetězec (číslo) se nachází v seznamu na vstupu</a:t>
            </a:r>
          </a:p>
        </p:txBody>
      </p:sp>
      <p:sp>
        <p:nvSpPr>
          <p:cNvPr id="62468" name="TextovéPole 3"/>
          <p:cNvSpPr txBox="1">
            <a:spLocks noChangeArrowheads="1"/>
          </p:cNvSpPr>
          <p:nvPr/>
        </p:nvSpPr>
        <p:spPr bwMode="auto">
          <a:xfrm>
            <a:off x="647700" y="4437063"/>
            <a:ext cx="52927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cs-CZ" altLang="cs-CZ" sz="2000">
                <a:latin typeface="Arial" panose="020B0604020202020204" pitchFamily="34" charset="0"/>
                <a:cs typeface="Arial" panose="020B0604020202020204" pitchFamily="34" charset="0"/>
              </a:rPr>
              <a:t>Příklad 1:</a:t>
            </a:r>
          </a:p>
          <a:p>
            <a:r>
              <a:rPr lang="cs-CZ" altLang="cs-CZ" sz="2000" i="1">
                <a:latin typeface="Arial" panose="020B0604020202020204" pitchFamily="34" charset="0"/>
                <a:cs typeface="Arial" panose="020B0604020202020204" pitchFamily="34" charset="0"/>
              </a:rPr>
              <a:t>if 321 in </a:t>
            </a:r>
            <a:r>
              <a:rPr lang="en-US" altLang="cs-CZ" sz="2000" i="1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cs-CZ" altLang="cs-CZ" sz="2000" i="1">
                <a:latin typeface="Arial" panose="020B0604020202020204" pitchFamily="34" charset="0"/>
                <a:cs typeface="Arial" panose="020B0604020202020204" pitchFamily="34" charset="0"/>
              </a:rPr>
              <a:t>456,123</a:t>
            </a:r>
            <a:r>
              <a:rPr lang="en-US" altLang="cs-CZ" sz="2000" i="1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r>
              <a:rPr lang="cs-CZ" altLang="cs-CZ" sz="2000" i="1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pic>
        <p:nvPicPr>
          <p:cNvPr id="62469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2225675"/>
            <a:ext cx="7346950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1"/>
          <p:cNvSpPr>
            <a:spLocks noGrp="1"/>
          </p:cNvSpPr>
          <p:nvPr>
            <p:ph type="title"/>
          </p:nvPr>
        </p:nvSpPr>
        <p:spPr>
          <a:xfrm>
            <a:off x="684213" y="188913"/>
            <a:ext cx="7705725" cy="690562"/>
          </a:xfrm>
        </p:spPr>
        <p:txBody>
          <a:bodyPr/>
          <a:lstStyle/>
          <a:p>
            <a:pPr eaLnBrk="1" hangingPunct="1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cs-CZ" altLang="cs-CZ" smtClean="0"/>
              <a:t>BETWEEN</a:t>
            </a:r>
          </a:p>
        </p:txBody>
      </p:sp>
      <p:sp>
        <p:nvSpPr>
          <p:cNvPr id="64515" name="Rectangle 2"/>
          <p:cNvSpPr>
            <a:spLocks noGrp="1"/>
          </p:cNvSpPr>
          <p:nvPr>
            <p:ph idx="1"/>
          </p:nvPr>
        </p:nvSpPr>
        <p:spPr>
          <a:xfrm>
            <a:off x="395288" y="1125538"/>
            <a:ext cx="7850187" cy="4319587"/>
          </a:xfrm>
        </p:spPr>
        <p:txBody>
          <a:bodyPr/>
          <a:lstStyle/>
          <a:p>
            <a:pPr marL="250825" lvl="1" eaLnBrk="1" hangingPunct="1">
              <a:spcAft>
                <a:spcPts val="1200"/>
              </a:spcAft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cs-CZ" altLang="cs-CZ" sz="2400" smtClean="0"/>
              <a:t>testujeme, zdali je číslo v zadaném intervalu od-do</a:t>
            </a:r>
          </a:p>
          <a:p>
            <a:pPr marL="250825" lvl="1" eaLnBrk="1" hangingPunct="1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cs-CZ" altLang="cs-CZ" sz="2400" smtClean="0"/>
              <a:t>příklad:</a:t>
            </a:r>
          </a:p>
          <a:p>
            <a:pPr marL="352425" lvl="2" indent="0" eaLnBrk="1" hangingPunct="1">
              <a:buFont typeface="Arial" panose="020B0604020202020204" pitchFamily="34" charset="0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cs-CZ" altLang="cs-CZ" sz="2200" i="1" smtClean="0"/>
              <a:t>value = 5</a:t>
            </a:r>
          </a:p>
          <a:p>
            <a:pPr marL="352425" lvl="2" indent="0" eaLnBrk="1" hangingPunct="1">
              <a:buFont typeface="Arial" panose="020B0604020202020204" pitchFamily="34" charset="0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cs-CZ" altLang="cs-CZ" sz="2200" i="1" smtClean="0"/>
              <a:t>if value BETWEEN 3 AND 7:</a:t>
            </a:r>
          </a:p>
          <a:p>
            <a:pPr marL="352425" lvl="2" indent="0" eaLnBrk="1" hangingPunct="1">
              <a:buFont typeface="Arial" panose="020B0604020202020204" pitchFamily="34" charset="0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cs-CZ" altLang="cs-CZ" sz="2200" i="1" smtClean="0"/>
              <a:t>	print value</a:t>
            </a:r>
          </a:p>
          <a:p>
            <a:pPr marL="250825" lvl="1" eaLnBrk="1" hangingPunct="1">
              <a:spcBef>
                <a:spcPts val="1200"/>
              </a:spcBef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cs-CZ" altLang="cs-CZ" sz="2400" smtClean="0"/>
              <a:t>ekvivalentní zápis:</a:t>
            </a:r>
          </a:p>
          <a:p>
            <a:pPr marL="352425" lvl="2" indent="0" eaLnBrk="1" hangingPunct="1">
              <a:buFont typeface="Arial" panose="020B0604020202020204" pitchFamily="34" charset="0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cs-CZ" altLang="cs-CZ" sz="2200" i="1" smtClean="0"/>
              <a:t>value = 5</a:t>
            </a:r>
          </a:p>
          <a:p>
            <a:pPr marL="352425" lvl="2" indent="0" eaLnBrk="1" hangingPunct="1">
              <a:buFont typeface="Arial" panose="020B0604020202020204" pitchFamily="34" charset="0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cs-CZ" altLang="cs-CZ" sz="2200" i="1" smtClean="0"/>
              <a:t>if 5 &gt;= 3 AND 5 &lt;= 7:</a:t>
            </a:r>
          </a:p>
          <a:p>
            <a:pPr marL="352425" lvl="2" indent="0" eaLnBrk="1" hangingPunct="1">
              <a:buFont typeface="Arial" panose="020B0604020202020204" pitchFamily="34" charset="0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cs-CZ" altLang="cs-CZ" sz="2200" i="1" smtClean="0"/>
              <a:t>	print value</a:t>
            </a:r>
          </a:p>
          <a:p>
            <a:pPr marL="352425" lvl="2" indent="0" eaLnBrk="1" hangingPunct="1">
              <a:buFont typeface="Arial" panose="020B0604020202020204" pitchFamily="34" charset="0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cs-CZ" altLang="cs-CZ" sz="190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1"/>
          <p:cNvSpPr>
            <a:spLocks noGrp="1"/>
          </p:cNvSpPr>
          <p:nvPr>
            <p:ph type="title"/>
          </p:nvPr>
        </p:nvSpPr>
        <p:spPr>
          <a:xfrm>
            <a:off x="684213" y="188913"/>
            <a:ext cx="7705725" cy="1069975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mtClean="0"/>
              <a:t>Reference</a:t>
            </a:r>
          </a:p>
        </p:txBody>
      </p:sp>
      <p:sp>
        <p:nvSpPr>
          <p:cNvPr id="66563" name="Rectangle 2"/>
          <p:cNvSpPr>
            <a:spLocks noGrp="1"/>
          </p:cNvSpPr>
          <p:nvPr>
            <p:ph idx="1"/>
          </p:nvPr>
        </p:nvSpPr>
        <p:spPr>
          <a:xfrm>
            <a:off x="684213" y="1474788"/>
            <a:ext cx="7705725" cy="4525962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mtClean="0"/>
              <a:t>Duží, M., Markl J.: Matematická logika</a:t>
            </a:r>
          </a:p>
          <a:p>
            <a:pPr marL="0" indent="0" eaLnBrk="1" hangingPunct="1">
              <a:buFont typeface="Wingdings" panose="05000000000000000000" pitchFamily="2" charset="2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mtClean="0">
                <a:hlinkClick r:id="rId3"/>
              </a:rPr>
              <a:t>http://www.gdal.org/ogr_sql.html</a:t>
            </a:r>
            <a:endParaRPr lang="cs-CZ" altLang="cs-CZ" smtClean="0"/>
          </a:p>
          <a:p>
            <a:pPr marL="0" indent="0" eaLnBrk="1" hangingPunct="1">
              <a:buFont typeface="Wingdings" panose="05000000000000000000" pitchFamily="2" charset="2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mtClean="0">
                <a:hlinkClick r:id="rId4"/>
              </a:rPr>
              <a:t>http://www.ibm.com/support/knowledgecenter/SS42VS_7.2.6/com.ibm.qradar.doc/r_aql_operators.html</a:t>
            </a:r>
            <a:endParaRPr lang="cs-CZ" altLang="cs-CZ" smtClean="0"/>
          </a:p>
          <a:p>
            <a:pPr marL="0" indent="0" eaLnBrk="1" hangingPunct="1">
              <a:buFont typeface="Wingdings" panose="05000000000000000000" pitchFamily="2" charset="2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cs-CZ" altLang="cs-CZ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/>
          </p:cNvSpPr>
          <p:nvPr>
            <p:ph type="title"/>
          </p:nvPr>
        </p:nvSpPr>
        <p:spPr>
          <a:xfrm>
            <a:off x="900113" y="115888"/>
            <a:ext cx="7705725" cy="1069975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mtClean="0"/>
              <a:t>Typy výroků	</a:t>
            </a:r>
          </a:p>
        </p:txBody>
      </p:sp>
      <p:sp>
        <p:nvSpPr>
          <p:cNvPr id="10243" name="Rectangle 2"/>
          <p:cNvSpPr>
            <a:spLocks noGrp="1"/>
          </p:cNvSpPr>
          <p:nvPr>
            <p:ph idx="1"/>
          </p:nvPr>
        </p:nvSpPr>
        <p:spPr>
          <a:xfrm>
            <a:off x="468313" y="1412875"/>
            <a:ext cx="8064500" cy="4525963"/>
          </a:xfrm>
        </p:spPr>
        <p:txBody>
          <a:bodyPr/>
          <a:lstStyle/>
          <a:p>
            <a:pPr eaLnBrk="1" hangingPunct="1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cs-CZ" altLang="cs-CZ" sz="2400" smtClean="0"/>
              <a:t>Výroky dělíme na:</a:t>
            </a:r>
          </a:p>
          <a:p>
            <a:pPr marL="800100" lvl="1" indent="-342900" eaLnBrk="1" hangingPunct="1">
              <a:spcBef>
                <a:spcPts val="600"/>
              </a:spcBef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cs-CZ" altLang="cs-CZ" sz="2400" smtClean="0">
                <a:solidFill>
                  <a:srgbClr val="0000FF"/>
                </a:solidFill>
              </a:rPr>
              <a:t>Jednoduché</a:t>
            </a:r>
            <a:r>
              <a:rPr lang="cs-CZ" altLang="cs-CZ" sz="2400" smtClean="0"/>
              <a:t> - žádná vlastní část jednoduchého výroku již není výrokem</a:t>
            </a:r>
          </a:p>
          <a:p>
            <a:pPr marL="800100" lvl="1" indent="-342900" eaLnBrk="1" hangingPunct="1">
              <a:spcBef>
                <a:spcPts val="600"/>
              </a:spcBef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cs-CZ" altLang="cs-CZ" sz="2400" smtClean="0">
                <a:solidFill>
                  <a:srgbClr val="0000FF"/>
                </a:solidFill>
              </a:rPr>
              <a:t>Složené</a:t>
            </a:r>
            <a:r>
              <a:rPr lang="cs-CZ" altLang="cs-CZ" sz="2400" smtClean="0"/>
              <a:t> - výrok má vlastní část(i), která je výrokem</a:t>
            </a:r>
          </a:p>
          <a:p>
            <a:pPr eaLnBrk="1" hangingPunct="1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cs-CZ" altLang="cs-CZ" sz="2400" smtClean="0"/>
              <a:t>Význam složeného výroku je funkcí významu jeho složek.</a:t>
            </a:r>
          </a:p>
          <a:p>
            <a:pPr eaLnBrk="1" hangingPunct="1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cs-CZ" altLang="cs-CZ" sz="2400" smtClean="0"/>
              <a:t>Význam jednoduchých výroků redukuje VL na Pravda (1), Nepravda (0).</a:t>
            </a:r>
          </a:p>
          <a:p>
            <a:pPr eaLnBrk="1" hangingPunct="1"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cs-CZ" altLang="cs-CZ" sz="2400" smtClean="0"/>
              <a:t>Proto je výroková logika vlastně algebrou pravdivostních hodnot.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/>
          </p:cNvSpPr>
          <p:nvPr>
            <p:ph type="title"/>
          </p:nvPr>
        </p:nvSpPr>
        <p:spPr>
          <a:xfrm>
            <a:off x="684213" y="115888"/>
            <a:ext cx="7705725" cy="1069975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mtClean="0"/>
              <a:t>Příklady složených výroků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B9E35F1A-0EF1-48E2-A5D0-6B065E61FB7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4213" y="1401763"/>
            <a:ext cx="7705725" cy="4525962"/>
          </a:xfrm>
        </p:spPr>
        <p:txBody>
          <a:bodyPr rtlCol="0">
            <a:normAutofit/>
          </a:bodyPr>
          <a:lstStyle/>
          <a:p>
            <a:pPr marL="288000" indent="-288000" eaLnBrk="1" fontAlgn="auto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altLang="cs-CZ" dirty="0"/>
              <a:t>Není pravda, že v Praze prší.</a:t>
            </a:r>
          </a:p>
          <a:p>
            <a:pPr marL="344488" indent="-342900" eaLnBrk="1" fontAlgn="auto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cs-CZ" altLang="cs-CZ" dirty="0"/>
          </a:p>
          <a:p>
            <a:pPr marL="458787" indent="0" eaLnBrk="1" fontAlgn="auto" hangingPunct="1">
              <a:spcBef>
                <a:spcPts val="500"/>
              </a:spcBef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altLang="cs-CZ" sz="1800" dirty="0"/>
              <a:t>  spojka		   V</a:t>
            </a:r>
          </a:p>
          <a:p>
            <a:pPr marL="344488" indent="-342900" eaLnBrk="1" fontAlgn="auto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cs-CZ" altLang="cs-CZ" dirty="0"/>
          </a:p>
          <a:p>
            <a:pPr marL="288000" indent="-288000" eaLnBrk="1" fontAlgn="auto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altLang="cs-CZ" dirty="0"/>
              <a:t>V Praze prší a v Brně je hezky.</a:t>
            </a:r>
          </a:p>
          <a:p>
            <a:pPr marL="344488" indent="-342900" eaLnBrk="1" fontAlgn="auto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cs-CZ" altLang="cs-CZ" dirty="0"/>
          </a:p>
          <a:p>
            <a:pPr marL="458787" indent="0" eaLnBrk="1" fontAlgn="auto" hangingPunct="1">
              <a:spcBef>
                <a:spcPts val="500"/>
              </a:spcBef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altLang="cs-CZ" sz="1800" dirty="0"/>
              <a:t>   V1            spojka 	  V2</a:t>
            </a:r>
          </a:p>
        </p:txBody>
      </p:sp>
      <p:sp>
        <p:nvSpPr>
          <p:cNvPr id="12292" name="Line 3"/>
          <p:cNvSpPr>
            <a:spLocks noChangeShapeType="1"/>
          </p:cNvSpPr>
          <p:nvPr/>
        </p:nvSpPr>
        <p:spPr bwMode="auto">
          <a:xfrm>
            <a:off x="1476375" y="3665538"/>
            <a:ext cx="1588" cy="3603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293" name="Line 4"/>
          <p:cNvSpPr>
            <a:spLocks noChangeShapeType="1"/>
          </p:cNvSpPr>
          <p:nvPr/>
        </p:nvSpPr>
        <p:spPr bwMode="auto">
          <a:xfrm>
            <a:off x="2700338" y="3665538"/>
            <a:ext cx="1587" cy="3603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294" name="Line 5"/>
          <p:cNvSpPr>
            <a:spLocks noChangeShapeType="1"/>
          </p:cNvSpPr>
          <p:nvPr/>
        </p:nvSpPr>
        <p:spPr bwMode="auto">
          <a:xfrm>
            <a:off x="3779838" y="3649663"/>
            <a:ext cx="1587" cy="3603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295" name="Line 6"/>
          <p:cNvSpPr>
            <a:spLocks noChangeShapeType="1"/>
          </p:cNvSpPr>
          <p:nvPr/>
        </p:nvSpPr>
        <p:spPr bwMode="auto">
          <a:xfrm>
            <a:off x="1619250" y="1939925"/>
            <a:ext cx="1588" cy="3603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296" name="Line 7"/>
          <p:cNvSpPr>
            <a:spLocks noChangeShapeType="1"/>
          </p:cNvSpPr>
          <p:nvPr/>
        </p:nvSpPr>
        <p:spPr bwMode="auto">
          <a:xfrm>
            <a:off x="3779838" y="1939925"/>
            <a:ext cx="1587" cy="3603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/>
          </p:cNvSpPr>
          <p:nvPr>
            <p:ph type="title"/>
          </p:nvPr>
        </p:nvSpPr>
        <p:spPr>
          <a:xfrm>
            <a:off x="755650" y="188913"/>
            <a:ext cx="7705725" cy="979487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mtClean="0"/>
              <a:t>Sylogismus</a:t>
            </a:r>
          </a:p>
        </p:txBody>
      </p:sp>
      <p:sp>
        <p:nvSpPr>
          <p:cNvPr id="14339" name="Rectangle 2"/>
          <p:cNvSpPr>
            <a:spLocks noGrp="1"/>
          </p:cNvSpPr>
          <p:nvPr>
            <p:ph idx="1"/>
          </p:nvPr>
        </p:nvSpPr>
        <p:spPr>
          <a:xfrm>
            <a:off x="755650" y="1428750"/>
            <a:ext cx="7705725" cy="4895850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cs-CZ" altLang="cs-CZ" smtClean="0"/>
              <a:t>Premisa 1: Každý člověk je smrtelný.</a:t>
            </a:r>
          </a:p>
          <a:p>
            <a:pPr marL="0" indent="0" eaLnBrk="1" hangingPunct="1">
              <a:buFont typeface="Wingdings" panose="05000000000000000000" pitchFamily="2" charset="2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cs-CZ" altLang="cs-CZ" smtClean="0"/>
              <a:t>Premisa 2: Sokrates je člověk.</a:t>
            </a:r>
          </a:p>
          <a:p>
            <a:pPr marL="0" indent="0" eaLnBrk="1" hangingPunct="1">
              <a:buFont typeface="Wingdings" panose="05000000000000000000" pitchFamily="2" charset="2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cs-CZ" altLang="cs-CZ" smtClean="0"/>
          </a:p>
          <a:p>
            <a:pPr marL="0" indent="0" eaLnBrk="1" hangingPunct="1">
              <a:buFont typeface="Wingdings" panose="05000000000000000000" pitchFamily="2" charset="2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cs-CZ" altLang="cs-CZ" smtClean="0"/>
              <a:t>Závěr: Sokrates je smrtelný.</a:t>
            </a:r>
          </a:p>
          <a:p>
            <a:pPr marL="0" indent="0" eaLnBrk="1" hangingPunct="1">
              <a:buFont typeface="Wingdings" panose="05000000000000000000" pitchFamily="2" charset="2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endParaRPr lang="cs-CZ" altLang="cs-CZ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Grp="1"/>
          </p:cNvSpPr>
          <p:nvPr>
            <p:ph type="title"/>
          </p:nvPr>
        </p:nvSpPr>
        <p:spPr>
          <a:xfrm>
            <a:off x="827088" y="188913"/>
            <a:ext cx="7705725" cy="1069975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mtClean="0"/>
              <a:t>Výrokové symboly</a:t>
            </a:r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7CA1BB4D-FD5F-4C18-A85D-4C760649B07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27088" y="1474788"/>
            <a:ext cx="7705725" cy="4525962"/>
          </a:xfrm>
        </p:spPr>
        <p:txBody>
          <a:bodyPr rtlCol="0">
            <a:normAutofit/>
          </a:bodyPr>
          <a:lstStyle/>
          <a:p>
            <a:pPr marL="288000" indent="-288000" eaLnBrk="1" fontAlgn="auto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altLang="cs-CZ" sz="2400" dirty="0"/>
              <a:t>Jazyk výrokové logiky obsahuje symboly zastupující jednotlivé elementární výroky (tzv. </a:t>
            </a:r>
            <a:r>
              <a:rPr lang="cs-CZ" altLang="cs-CZ" sz="2400" dirty="0">
                <a:solidFill>
                  <a:srgbClr val="0000FF"/>
                </a:solidFill>
              </a:rPr>
              <a:t>výrokové proměnné</a:t>
            </a:r>
            <a:r>
              <a:rPr lang="cs-CZ" altLang="cs-CZ" sz="2400" dirty="0"/>
              <a:t>).</a:t>
            </a:r>
          </a:p>
          <a:p>
            <a:pPr marL="744537" indent="-285750" eaLnBrk="1" fontAlgn="auto" hangingPunct="1"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cs-CZ" altLang="cs-CZ" sz="2000" dirty="0"/>
          </a:p>
          <a:p>
            <a:pPr marL="458787" indent="0" eaLnBrk="1" fontAlgn="auto" hangingPunct="1">
              <a:spcBef>
                <a:spcPts val="500"/>
              </a:spcBef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altLang="cs-CZ" sz="2000" dirty="0"/>
              <a:t>Příklad: V Praze prší a v Brně je hezky ---&gt; </a:t>
            </a:r>
            <a:r>
              <a:rPr lang="cs-CZ" altLang="cs-CZ" sz="2000" dirty="0">
                <a:solidFill>
                  <a:srgbClr val="0000FF"/>
                </a:solidFill>
              </a:rPr>
              <a:t>A </a:t>
            </a:r>
            <a:r>
              <a:rPr lang="cs-CZ" altLang="cs-CZ" sz="2000" dirty="0">
                <a:solidFill>
                  <a:srgbClr val="0000FF"/>
                </a:solidFill>
                <a:latin typeface="DejaVu Sans" charset="0"/>
              </a:rPr>
              <a:t>ʌ B</a:t>
            </a:r>
          </a:p>
          <a:p>
            <a:pPr marL="1201737" indent="-285750" eaLnBrk="1" fontAlgn="auto" hangingPunct="1">
              <a:spcBef>
                <a:spcPts val="4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cs-CZ" altLang="cs-CZ" sz="2000" dirty="0"/>
          </a:p>
          <a:p>
            <a:pPr marL="288000" indent="-288000" eaLnBrk="1" fontAlgn="auto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altLang="cs-CZ" sz="2400" dirty="0"/>
              <a:t>Výrokové symboly se běžně označují písmeny </a:t>
            </a:r>
            <a:r>
              <a:rPr lang="cs-CZ" altLang="cs-CZ" sz="2400" dirty="0">
                <a:solidFill>
                  <a:srgbClr val="0000FF"/>
                </a:solidFill>
              </a:rPr>
              <a:t>A,B</a:t>
            </a:r>
            <a:r>
              <a:rPr lang="cs-CZ" altLang="cs-CZ" sz="2400" dirty="0"/>
              <a:t>... nebo </a:t>
            </a:r>
            <a:r>
              <a:rPr lang="cs-CZ" altLang="cs-CZ" sz="2400" dirty="0">
                <a:solidFill>
                  <a:srgbClr val="0000FF"/>
                </a:solidFill>
              </a:rPr>
              <a:t>p, q, r</a:t>
            </a:r>
            <a:r>
              <a:rPr lang="cs-CZ" altLang="cs-CZ" sz="2400" dirty="0"/>
              <a:t> ...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/>
          </p:cNvSpPr>
          <p:nvPr>
            <p:ph type="title"/>
          </p:nvPr>
        </p:nvSpPr>
        <p:spPr>
          <a:xfrm>
            <a:off x="900113" y="115888"/>
            <a:ext cx="7705725" cy="1069975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mtClean="0"/>
              <a:t>Formule výrokové logiky</a:t>
            </a:r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6773885E-63B7-431D-B6CB-0EEAF83EBE0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4213" y="1341438"/>
            <a:ext cx="7705725" cy="4525962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buFont typeface="Wingdings" panose="05000000000000000000" pitchFamily="2" charset="2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/>
            </a:pPr>
            <a:r>
              <a:rPr lang="cs-CZ" altLang="cs-CZ" dirty="0">
                <a:solidFill>
                  <a:srgbClr val="0000FF"/>
                </a:solidFill>
              </a:rPr>
              <a:t>Definice:</a:t>
            </a:r>
          </a:p>
          <a:p>
            <a:pPr marL="741363" lvl="1" indent="-284163" eaLnBrk="1" fontAlgn="auto" hangingPunct="1">
              <a:spcBef>
                <a:spcPts val="0"/>
              </a:spcBef>
              <a:buFont typeface="Times New Roman" panose="02020603050405020304" pitchFamily="18" charset="0"/>
              <a:buAutoNum type="arabicParenBoth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/>
            </a:pPr>
            <a:r>
              <a:rPr lang="cs-CZ" altLang="cs-CZ" dirty="0">
                <a:solidFill>
                  <a:srgbClr val="0000FF"/>
                </a:solidFill>
              </a:rPr>
              <a:t> </a:t>
            </a:r>
            <a:r>
              <a:rPr lang="cs-CZ" altLang="cs-CZ" dirty="0"/>
              <a:t>Výrokové symboly jsou formule.</a:t>
            </a:r>
          </a:p>
          <a:p>
            <a:pPr marL="741363" lvl="1" indent="-284163" eaLnBrk="1" fontAlgn="auto" hangingPunct="1">
              <a:spcBef>
                <a:spcPts val="0"/>
              </a:spcBef>
              <a:buFont typeface="Times New Roman" panose="02020603050405020304" pitchFamily="18" charset="0"/>
              <a:buAutoNum type="arabicParenBoth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/>
            </a:pPr>
            <a:r>
              <a:rPr lang="cs-CZ" altLang="cs-CZ" dirty="0"/>
              <a:t> Jsou-li výrazy A, B formule, pak jsou formulemi i výrazy (</a:t>
            </a:r>
            <a:r>
              <a:rPr lang="cs-CZ" altLang="cs-CZ" dirty="0">
                <a:latin typeface="DejaVu Sans" charset="0"/>
              </a:rPr>
              <a:t>¬A</a:t>
            </a:r>
            <a:r>
              <a:rPr lang="cs-CZ" altLang="cs-CZ" dirty="0"/>
              <a:t>), (A </a:t>
            </a:r>
            <a:r>
              <a:rPr lang="cs-CZ" altLang="cs-CZ" dirty="0">
                <a:latin typeface="DejaVu Sans" charset="0"/>
              </a:rPr>
              <a:t>ʌ B</a:t>
            </a:r>
            <a:r>
              <a:rPr lang="cs-CZ" altLang="cs-CZ" dirty="0"/>
              <a:t>), (A </a:t>
            </a:r>
            <a:r>
              <a:rPr lang="cs-CZ" altLang="cs-CZ" dirty="0">
                <a:latin typeface="DejaVu Sans" charset="0"/>
              </a:rPr>
              <a:t>v</a:t>
            </a:r>
            <a:r>
              <a:rPr lang="cs-CZ" altLang="cs-CZ" dirty="0"/>
              <a:t> B), (A </a:t>
            </a:r>
            <a:r>
              <a:rPr lang="cs-CZ" altLang="cs-CZ" b="1" dirty="0">
                <a:latin typeface="Symbol" panose="05050102010706020507" pitchFamily="18" charset="2"/>
              </a:rPr>
              <a:t></a:t>
            </a:r>
            <a:r>
              <a:rPr lang="cs-CZ" altLang="cs-CZ" dirty="0"/>
              <a:t> B), (A </a:t>
            </a:r>
            <a:r>
              <a:rPr lang="cs-CZ" altLang="cs-CZ" b="1" dirty="0">
                <a:latin typeface="Symbol" panose="05050102010706020507" pitchFamily="18" charset="2"/>
              </a:rPr>
              <a:t></a:t>
            </a:r>
            <a:r>
              <a:rPr lang="cs-CZ" altLang="cs-CZ" dirty="0"/>
              <a:t> B)</a:t>
            </a:r>
          </a:p>
          <a:p>
            <a:pPr marL="741363" lvl="1" indent="-284163" eaLnBrk="1" fontAlgn="auto" hangingPunct="1">
              <a:spcBef>
                <a:spcPts val="0"/>
              </a:spcBef>
              <a:buFont typeface="Times New Roman" panose="02020603050405020304" pitchFamily="18" charset="0"/>
              <a:buAutoNum type="arabicParenBoth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/>
            </a:pPr>
            <a:r>
              <a:rPr lang="cs-CZ" altLang="cs-CZ" dirty="0"/>
              <a:t> Jiné </a:t>
            </a:r>
            <a:r>
              <a:rPr lang="cs-CZ" altLang="cs-CZ"/>
              <a:t>formule výrokové </a:t>
            </a:r>
            <a:r>
              <a:rPr lang="cs-CZ" altLang="cs-CZ" dirty="0"/>
              <a:t>logiky, než podle bodů (1) a (2) neexistují. </a:t>
            </a:r>
          </a:p>
          <a:p>
            <a:pPr marL="741363" lvl="1" indent="-284163" eaLnBrk="1" fontAlgn="auto" hangingPunct="1">
              <a:spcBef>
                <a:spcPts val="0"/>
              </a:spcBef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/>
            </a:pPr>
            <a:endParaRPr lang="cs-CZ" altLang="cs-CZ" sz="2200" dirty="0"/>
          </a:p>
          <a:p>
            <a:pPr marL="0" indent="0" eaLnBrk="1" fontAlgn="auto" hangingPunct="1">
              <a:buSzTx/>
              <a:buFontTx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/>
            </a:pPr>
            <a:r>
              <a:rPr lang="cs-CZ" altLang="cs-CZ" dirty="0"/>
              <a:t>Poznámky:</a:t>
            </a:r>
          </a:p>
          <a:p>
            <a:pPr marL="800100" lvl="1" indent="-342900" eaLnBrk="1" fontAlgn="auto" hangingPunct="1">
              <a:spcBef>
                <a:spcPts val="0"/>
              </a:spcBef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/>
            </a:pPr>
            <a:r>
              <a:rPr lang="cs-CZ" altLang="cs-CZ" dirty="0"/>
              <a:t>Formule vzniklé podle bodu (1) nazýváme </a:t>
            </a:r>
            <a:r>
              <a:rPr lang="cs-CZ" altLang="cs-CZ" dirty="0">
                <a:solidFill>
                  <a:srgbClr val="0000FF"/>
                </a:solidFill>
              </a:rPr>
              <a:t>elementárními</a:t>
            </a:r>
            <a:r>
              <a:rPr lang="cs-CZ" altLang="cs-CZ" dirty="0"/>
              <a:t> (</a:t>
            </a:r>
            <a:r>
              <a:rPr lang="cs-CZ" altLang="cs-CZ" dirty="0">
                <a:solidFill>
                  <a:srgbClr val="0000FF"/>
                </a:solidFill>
              </a:rPr>
              <a:t>atomárními</a:t>
            </a:r>
            <a:r>
              <a:rPr lang="cs-CZ" altLang="cs-CZ" dirty="0"/>
              <a:t>) formulemi.</a:t>
            </a:r>
          </a:p>
          <a:p>
            <a:pPr marL="800100" lvl="1" indent="-342900" eaLnBrk="1" fontAlgn="auto" hangingPunct="1">
              <a:spcBef>
                <a:spcPts val="0"/>
              </a:spcBef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/>
            </a:pPr>
            <a:r>
              <a:rPr lang="cs-CZ" altLang="cs-CZ" dirty="0"/>
              <a:t>Formule vzniklé pomocí bodu (2) se nazývají </a:t>
            </a:r>
            <a:r>
              <a:rPr lang="cs-CZ" altLang="cs-CZ" dirty="0">
                <a:solidFill>
                  <a:srgbClr val="0000FF"/>
                </a:solidFill>
              </a:rPr>
              <a:t>složené</a:t>
            </a:r>
            <a:r>
              <a:rPr lang="cs-CZ" altLang="cs-CZ" dirty="0"/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/>
          </p:cNvSpPr>
          <p:nvPr>
            <p:ph type="title"/>
          </p:nvPr>
        </p:nvSpPr>
        <p:spPr>
          <a:xfrm>
            <a:off x="755650" y="188913"/>
            <a:ext cx="7705725" cy="1069975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mtClean="0"/>
              <a:t>Jazyk výrokové logiky</a:t>
            </a:r>
          </a:p>
        </p:txBody>
      </p:sp>
      <p:sp>
        <p:nvSpPr>
          <p:cNvPr id="20483" name="Rectangle 2"/>
          <p:cNvSpPr>
            <a:spLocks noGrp="1"/>
          </p:cNvSpPr>
          <p:nvPr>
            <p:ph idx="1"/>
          </p:nvPr>
        </p:nvSpPr>
        <p:spPr>
          <a:xfrm>
            <a:off x="755650" y="1474788"/>
            <a:ext cx="7705725" cy="4525962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cs-CZ" altLang="cs-CZ" smtClean="0">
                <a:solidFill>
                  <a:srgbClr val="0000FF"/>
                </a:solidFill>
              </a:rPr>
              <a:t>Definice:</a:t>
            </a:r>
          </a:p>
          <a:p>
            <a:pPr marL="800100" lvl="1" indent="-342900" eaLnBrk="1" hangingPunct="1">
              <a:buSzPct val="75000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cs-CZ" altLang="cs-CZ" smtClean="0"/>
              <a:t>Jazyk výrokové logiky je množina všech formulí výrokové logiky.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11934</TotalTime>
  <Words>1372</Words>
  <Application>Microsoft Office PowerPoint</Application>
  <PresentationFormat>Předvádění na obrazovce (4:3)</PresentationFormat>
  <Paragraphs>269</Paragraphs>
  <Slides>32</Slides>
  <Notes>31</Notes>
  <HiddenSlides>0</HiddenSlides>
  <MMClips>0</MMClips>
  <ScaleCrop>false</ScaleCrop>
  <HeadingPairs>
    <vt:vector size="8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0</vt:i4>
      </vt:variant>
      <vt:variant>
        <vt:lpstr>Nadpisy snímků</vt:lpstr>
      </vt:variant>
      <vt:variant>
        <vt:i4>32</vt:i4>
      </vt:variant>
    </vt:vector>
  </HeadingPairs>
  <TitlesOfParts>
    <vt:vector size="40" baseType="lpstr">
      <vt:lpstr>Arial</vt:lpstr>
      <vt:lpstr>Arial Unicode MS</vt:lpstr>
      <vt:lpstr>Calibri</vt:lpstr>
      <vt:lpstr>DejaVu Sans</vt:lpstr>
      <vt:lpstr>Symbol</vt:lpstr>
      <vt:lpstr>Times New Roman</vt:lpstr>
      <vt:lpstr>Wingdings</vt:lpstr>
      <vt:lpstr>Motiv Office</vt:lpstr>
      <vt:lpstr>Základy informatiky  09 Výroková logika</vt:lpstr>
      <vt:lpstr>Obsah přednášky</vt:lpstr>
      <vt:lpstr>Výrok</vt:lpstr>
      <vt:lpstr>Typy výroků </vt:lpstr>
      <vt:lpstr>Příklady složených výroků</vt:lpstr>
      <vt:lpstr>Sylogismus</vt:lpstr>
      <vt:lpstr>Výrokové symboly</vt:lpstr>
      <vt:lpstr>Formule výrokové logiky</vt:lpstr>
      <vt:lpstr>Jazyk výrokové logiky</vt:lpstr>
      <vt:lpstr>Logické operace </vt:lpstr>
      <vt:lpstr>Negace </vt:lpstr>
      <vt:lpstr>Konjunkce</vt:lpstr>
      <vt:lpstr>Disjunkce (alternativa)</vt:lpstr>
      <vt:lpstr>Implikace</vt:lpstr>
      <vt:lpstr>Ekvivalence</vt:lpstr>
      <vt:lpstr>Pravdivostní ohodnocení formulí</vt:lpstr>
      <vt:lpstr>Priorita logických operátorů </vt:lpstr>
      <vt:lpstr>Splnitelnost</vt:lpstr>
      <vt:lpstr>Výrokově logická analýza</vt:lpstr>
      <vt:lpstr>Výrokově logická analýza</vt:lpstr>
      <vt:lpstr>Výrokově logická analýza</vt:lpstr>
      <vt:lpstr>Výrokově logická analýza</vt:lpstr>
      <vt:lpstr>Výrokově logická analýza</vt:lpstr>
      <vt:lpstr>Výrokově logická analýza</vt:lpstr>
      <vt:lpstr>Výrokově logická analýza</vt:lpstr>
      <vt:lpstr>Příklad</vt:lpstr>
      <vt:lpstr>Logické operátory v programování</vt:lpstr>
      <vt:lpstr>Logické operátory v programování</vt:lpstr>
      <vt:lpstr>LIKE (ILIKE)</vt:lpstr>
      <vt:lpstr>IN</vt:lpstr>
      <vt:lpstr>BETWEEN</vt:lpstr>
      <vt:lpstr>Reference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informatiky  08 Výroková logika</dc:title>
  <dc:subject/>
  <dc:creator>Pavel Děrgel</dc:creator>
  <cp:keywords/>
  <dc:description/>
  <cp:lastModifiedBy>Kacmarik Michal</cp:lastModifiedBy>
  <cp:revision>506</cp:revision>
  <cp:lastPrinted>1601-01-01T00:00:00Z</cp:lastPrinted>
  <dcterms:created xsi:type="dcterms:W3CDTF">2005-10-17T09:44:49Z</dcterms:created>
  <dcterms:modified xsi:type="dcterms:W3CDTF">2022-07-15T07:14:57Z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fo 1">
    <vt:lpwstr/>
  </property>
  <property fmtid="{D5CDD505-2E9C-101B-9397-08002B2CF9AE}" pid="3" name="Info 2">
    <vt:lpwstr/>
  </property>
  <property fmtid="{D5CDD505-2E9C-101B-9397-08002B2CF9AE}" pid="4" name="Info 3">
    <vt:lpwstr/>
  </property>
  <property fmtid="{D5CDD505-2E9C-101B-9397-08002B2CF9AE}" pid="5" name="Info 4">
    <vt:lpwstr/>
  </property>
</Properties>
</file>